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282" r:id="rId5"/>
    <p:sldId id="271" r:id="rId6"/>
    <p:sldId id="283" r:id="rId7"/>
    <p:sldId id="273" r:id="rId8"/>
    <p:sldId id="274" r:id="rId9"/>
    <p:sldId id="275" r:id="rId10"/>
    <p:sldId id="277" r:id="rId11"/>
    <p:sldId id="278" r:id="rId12"/>
    <p:sldId id="279" r:id="rId13"/>
    <p:sldId id="280"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3CA54-2D0B-08E0-1D34-764E484A0F15}" v="24" dt="2020-10-15T12:47:14.336"/>
    <p1510:client id="{C5B67372-DFF1-724C-82C0-8CF99FB4E381}" v="5" dt="2020-10-16T12:07:38.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1"/>
    <p:restoredTop sz="65019"/>
  </p:normalViewPr>
  <p:slideViewPr>
    <p:cSldViewPr snapToGrid="0">
      <p:cViewPr varScale="1">
        <p:scale>
          <a:sx n="55" d="100"/>
          <a:sy n="55" d="100"/>
        </p:scale>
        <p:origin x="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MacKenzie" userId="S::rmackenzie@museums.ca::63b668a0-c68f-45cf-a0cc-f05fcb774c0c" providerId="AD" clId="Web-{88D90FAD-815F-0579-527F-AE0C5534B734}"/>
    <pc:docChg chg="modSld">
      <pc:chgData name="Rebecca MacKenzie" userId="S::rmackenzie@museums.ca::63b668a0-c68f-45cf-a0cc-f05fcb774c0c" providerId="AD" clId="Web-{88D90FAD-815F-0579-527F-AE0C5534B734}" dt="2020-11-24T19:45:50.270" v="9"/>
      <pc:docMkLst>
        <pc:docMk/>
      </pc:docMkLst>
      <pc:sldChg chg="modNotes">
        <pc:chgData name="Rebecca MacKenzie" userId="S::rmackenzie@museums.ca::63b668a0-c68f-45cf-a0cc-f05fcb774c0c" providerId="AD" clId="Web-{88D90FAD-815F-0579-527F-AE0C5534B734}" dt="2020-11-24T19:45:50.270" v="9"/>
        <pc:sldMkLst>
          <pc:docMk/>
          <pc:sldMk cId="198252689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95C68-B6B1-466A-8DC0-D51BC13AFF30}"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86ED-DAC2-4595-8883-88D40FB63A70}" type="slidenum">
              <a:rPr lang="en-US" smtClean="0"/>
              <a:t>‹#›</a:t>
            </a:fld>
            <a:endParaRPr lang="en-US"/>
          </a:p>
        </p:txBody>
      </p:sp>
    </p:spTree>
    <p:extLst>
      <p:ext uri="{BB962C8B-B14F-4D97-AF65-F5344CB8AC3E}">
        <p14:creationId xmlns:p14="http://schemas.microsoft.com/office/powerpoint/2010/main" val="207840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5B86ED-DAC2-4595-8883-88D40FB63A70}" type="slidenum">
              <a:rPr lang="en-US" smtClean="0"/>
              <a:t>1</a:t>
            </a:fld>
            <a:endParaRPr lang="en-US"/>
          </a:p>
        </p:txBody>
      </p:sp>
    </p:spTree>
    <p:extLst>
      <p:ext uri="{BB962C8B-B14F-4D97-AF65-F5344CB8AC3E}">
        <p14:creationId xmlns:p14="http://schemas.microsoft.com/office/powerpoint/2010/main" val="130037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Examinons de plus près certains des principaux avantages des musées.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u="none" strike="noStrike" kern="1200" baseline="0" dirty="0">
                <a:solidFill>
                  <a:schemeClr val="tx1"/>
                </a:solidFill>
                <a:effectLst/>
                <a:latin typeface="+mn-lt"/>
                <a:ea typeface="+mn-ea"/>
                <a:cs typeface="+mn-cs"/>
              </a:rPr>
              <a:t>Les musées </a:t>
            </a:r>
            <a:r>
              <a:rPr lang="fr-CA" sz="1200" b="0" i="0" kern="1200" dirty="0">
                <a:solidFill>
                  <a:schemeClr val="tx1"/>
                </a:solidFill>
                <a:effectLst/>
                <a:latin typeface="+mn-lt"/>
                <a:ea typeface="+mn-ea"/>
                <a:cs typeface="+mn-cs"/>
              </a:rPr>
              <a:t>préservent</a:t>
            </a:r>
            <a:r>
              <a:rPr lang="fr-ca" sz="1200" b="0" i="0" u="none" strike="noStrike" kern="1200" baseline="0" dirty="0">
                <a:solidFill>
                  <a:schemeClr val="tx1"/>
                </a:solidFill>
                <a:effectLst/>
                <a:latin typeface="+mn-lt"/>
                <a:ea typeface="+mn-ea"/>
                <a:cs typeface="+mn-cs"/>
              </a:rPr>
              <a:t> notre culture et notre histoire. Ils créent un sentiment d’appartenance et un sens de la communauté. Les musées éduquent et inspirent, et ils stimulent les conversations et la réflexion. Les musées nous permettent de mieux comprendre notre passé et notre présent </a:t>
            </a:r>
            <a:r>
              <a:rPr lang="fr-CA" sz="1200" b="0" i="0" u="none" kern="1200" dirty="0">
                <a:solidFill>
                  <a:schemeClr val="tx1"/>
                </a:solidFill>
                <a:effectLst/>
                <a:latin typeface="+mn-lt"/>
                <a:ea typeface="+mn-ea"/>
                <a:cs typeface="+mn-cs"/>
              </a:rPr>
              <a:t>tout en façonnant </a:t>
            </a:r>
            <a:r>
              <a:rPr lang="fr-ca" sz="1200" b="0" i="0" u="none" strike="noStrike" kern="1200" baseline="0" dirty="0">
                <a:solidFill>
                  <a:schemeClr val="tx1"/>
                </a:solidFill>
                <a:effectLst/>
                <a:latin typeface="+mn-lt"/>
                <a:ea typeface="+mn-ea"/>
                <a:cs typeface="+mn-cs"/>
              </a:rPr>
              <a:t>notre avenir. </a:t>
            </a:r>
            <a:endParaRPr lang="fr-ca" dirty="0">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Une proportion écrasante des répondants de l’étude (96 %) ont déclaré que les musées contribuent à </a:t>
            </a:r>
            <a:r>
              <a:rPr lang="fr-CA" b="0" i="0" u="none" baseline="0" dirty="0">
                <a:latin typeface="Arial" panose="020B0604020202020204" pitchFamily="34" charset="0"/>
                <a:cs typeface="Arial" panose="020B0604020202020204" pitchFamily="34" charset="0"/>
              </a:rPr>
              <a:t>une bonne</a:t>
            </a:r>
            <a:r>
              <a:rPr lang="fr-ca" b="0" i="0" u="none" baseline="0" dirty="0">
                <a:latin typeface="Arial" panose="020B0604020202020204" pitchFamily="34" charset="0"/>
                <a:cs typeface="Arial" panose="020B0604020202020204" pitchFamily="34" charset="0"/>
              </a:rPr>
              <a:t> qualité de vie générale au Canada.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La fréquentation des musées canadiens est importante, avec environ 30 millions de visiteurs par année.</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avantages économiques (2,9 milliards de dollars par année) et les avantages éducatifs (1,2 milliard de dollars par année) sont considérables.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Pour chaque dollar investi dans les musées, la société obtient près de 4 dollars en avantages.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Les musées offrent de nombreux avantages à la société canadienne et il est essentiel que les musées continuent d’être financés et soutenus adéquatement pour assurer leur santé et leur viabilité à long terme. </a:t>
            </a:r>
            <a:endParaRPr lang="fr-ca" dirty="0"/>
          </a:p>
        </p:txBody>
      </p:sp>
      <p:sp>
        <p:nvSpPr>
          <p:cNvPr id="4" name="Slide Number Placeholder 3"/>
          <p:cNvSpPr>
            <a:spLocks noGrp="1"/>
          </p:cNvSpPr>
          <p:nvPr>
            <p:ph type="sldNum" sz="quarter" idx="5"/>
          </p:nvPr>
        </p:nvSpPr>
        <p:spPr/>
        <p:txBody>
          <a:bodyPr/>
          <a:lstStyle/>
          <a:p>
            <a:fld id="{055B86ED-DAC2-4595-8883-88D40FB63A70}" type="slidenum">
              <a:rPr lang="en-US" smtClean="0"/>
              <a:t>10</a:t>
            </a:fld>
            <a:endParaRPr lang="en-US"/>
          </a:p>
        </p:txBody>
      </p:sp>
    </p:spTree>
    <p:extLst>
      <p:ext uri="{BB962C8B-B14F-4D97-AF65-F5344CB8AC3E}">
        <p14:creationId xmlns:p14="http://schemas.microsoft.com/office/powerpoint/2010/main" val="85823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u="none" baseline="0" dirty="0"/>
              <a:t>Merci d’avoir pris le temps d’en savoir plus sur les nombreuses retombées positives du secteur des institutions de mémoire au Canada. Nous vous remercions de votre soutien et serons heureux de vous accueillir dans l’une de nos nombreuses et formidables institutions de mémoire.</a:t>
            </a:r>
            <a:endParaRPr lang="en-US" dirty="0"/>
          </a:p>
        </p:txBody>
      </p:sp>
      <p:sp>
        <p:nvSpPr>
          <p:cNvPr id="4" name="Slide Number Placeholder 3"/>
          <p:cNvSpPr>
            <a:spLocks noGrp="1"/>
          </p:cNvSpPr>
          <p:nvPr>
            <p:ph type="sldNum" sz="quarter" idx="5"/>
          </p:nvPr>
        </p:nvSpPr>
        <p:spPr/>
        <p:txBody>
          <a:bodyPr/>
          <a:lstStyle/>
          <a:p>
            <a:fld id="{055B86ED-DAC2-4595-8883-88D40FB63A70}" type="slidenum">
              <a:rPr lang="en-US" smtClean="0"/>
              <a:t>11</a:t>
            </a:fld>
            <a:endParaRPr lang="en-US"/>
          </a:p>
        </p:txBody>
      </p:sp>
    </p:spTree>
    <p:extLst>
      <p:ext uri="{BB962C8B-B14F-4D97-AF65-F5344CB8AC3E}">
        <p14:creationId xmlns:p14="http://schemas.microsoft.com/office/powerpoint/2010/main" val="42609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fr-ca" sz="1200" b="0" i="0" u="none" kern="1200" baseline="0" dirty="0">
                <a:solidFill>
                  <a:schemeClr val="tx1"/>
                </a:solidFill>
                <a:effectLst/>
                <a:latin typeface="Arial" panose="020B0604020202020204" pitchFamily="34" charset="0"/>
                <a:ea typeface="+mn-ea"/>
                <a:cs typeface="Arial" panose="020B0604020202020204" pitchFamily="34" charset="0"/>
              </a:rPr>
              <a:t>Merci d’être présents à la présentation d’aujourd’hui. </a:t>
            </a:r>
          </a:p>
          <a:p>
            <a:pPr marL="171450" indent="-171450">
              <a:buFont typeface="Arial" panose="020B0604020202020204" pitchFamily="34" charset="0"/>
              <a:buChar char="•"/>
            </a:pPr>
            <a:r>
              <a:rPr lang="fr-ca" sz="1200" b="0" i="0" u="none" kern="1200" baseline="0" dirty="0">
                <a:solidFill>
                  <a:schemeClr val="tx1"/>
                </a:solidFill>
                <a:effectLst/>
                <a:latin typeface="Arial"/>
                <a:cs typeface="Arial"/>
              </a:rPr>
              <a:t>Pour comprendre la valeur des galeries, des bibliothèques, des archives et des musées (GLAM ou institutions de mémoire), 2 045 résidents canadiens ont été sondés dans le cadre d’une étude nationale dont les résultats ont été publiés en décembre 2019.</a:t>
            </a:r>
            <a:r>
              <a:rPr lang="fr-ca" dirty="0">
                <a:latin typeface="Arial"/>
                <a:cs typeface="Arial"/>
              </a:rPr>
              <a:t> </a:t>
            </a:r>
            <a:endParaRPr lang="fr-ca" b="0" i="0" u="none" kern="1200" baseline="0" dirty="0">
              <a:effectLst/>
              <a:latin typeface="Arial"/>
              <a:cs typeface="Arial"/>
            </a:endParaRPr>
          </a:p>
          <a:p>
            <a:pPr marL="171450" indent="-171450">
              <a:buFont typeface="Arial" panose="020B0604020202020204" pitchFamily="34" charset="0"/>
              <a:buChar char="•"/>
            </a:pPr>
            <a:r>
              <a:rPr lang="fr-ca" sz="1200" b="0" i="0" u="none" strike="noStrike" kern="1200" baseline="0" dirty="0">
                <a:solidFill>
                  <a:schemeClr val="tx1"/>
                </a:solidFill>
                <a:effectLst/>
                <a:latin typeface="Arial"/>
                <a:cs typeface="Arial"/>
              </a:rPr>
              <a:t>L’étude a été</a:t>
            </a:r>
            <a:r>
              <a:rPr lang="fr-ca" dirty="0">
                <a:latin typeface="Arial"/>
                <a:cs typeface="Arial"/>
              </a:rPr>
              <a:t> comm</a:t>
            </a:r>
            <a:r>
              <a:rPr lang="fr-ca">
                <a:latin typeface="Arial"/>
                <a:cs typeface="Arial"/>
              </a:rPr>
              <a:t>andée par le Groupe de travail sur la déclaration d’Ottawa, un consortium d’intervenants codirigé par l’Association des musées canadiens (AMC) et Bibliothèque et Archives Canada (BAC).  L'étude a été commandée en 2018, </a:t>
            </a:r>
            <a:r>
              <a:rPr lang="fr-ca" dirty="0">
                <a:latin typeface="Arial"/>
                <a:cs typeface="Arial"/>
              </a:rPr>
              <a:t>a été complétée en décembre 2019 et publiée en mai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u="none" strike="noStrike" kern="1200" baseline="0" dirty="0">
                <a:solidFill>
                  <a:schemeClr val="tx1"/>
                </a:solidFill>
                <a:effectLst/>
                <a:latin typeface="Arial" panose="020B0604020202020204" pitchFamily="34" charset="0"/>
                <a:ea typeface="+mn-ea"/>
                <a:cs typeface="Arial" panose="020B0604020202020204" pitchFamily="34" charset="0"/>
              </a:rPr>
              <a:t>L’étude a été réalisée par Oxford </a:t>
            </a:r>
            <a:r>
              <a:rPr lang="fr-ca" sz="1200" b="0" i="0" u="none" strike="noStrike" kern="1200" baseline="0" dirty="0" err="1">
                <a:solidFill>
                  <a:schemeClr val="tx1"/>
                </a:solidFill>
                <a:effectLst/>
                <a:latin typeface="Arial" panose="020B0604020202020204" pitchFamily="34" charset="0"/>
                <a:ea typeface="+mn-ea"/>
                <a:cs typeface="Arial" panose="020B0604020202020204" pitchFamily="34" charset="0"/>
              </a:rPr>
              <a:t>Economics</a:t>
            </a:r>
            <a:r>
              <a:rPr lang="fr-CA" sz="1200" b="0" i="0" u="none" strike="noStrike" kern="1200" baseline="0" dirty="0">
                <a:solidFill>
                  <a:schemeClr val="tx1"/>
                </a:solidFill>
                <a:effectLst/>
                <a:latin typeface="Arial" panose="020B0604020202020204" pitchFamily="34" charset="0"/>
                <a:ea typeface="+mn-ea"/>
                <a:cs typeface="Arial" panose="020B0604020202020204" pitchFamily="34" charset="0"/>
              </a:rPr>
              <a:t>, </a:t>
            </a:r>
            <a:r>
              <a:rPr lang="fr-ca" sz="1200" b="0" i="0" u="none" strike="noStrike" kern="1200" baseline="0" dirty="0">
                <a:solidFill>
                  <a:schemeClr val="tx1"/>
                </a:solidFill>
                <a:effectLst/>
                <a:latin typeface="Arial" panose="020B0604020202020204" pitchFamily="34" charset="0"/>
                <a:ea typeface="+mn-ea"/>
                <a:cs typeface="Arial" panose="020B0604020202020204" pitchFamily="34" charset="0"/>
              </a:rPr>
              <a:t>un chef de file dans le domaine des prévisions mondiales et de l’analyse quantitative. Le groupe possède une vaste clientèle internationale. Par ailleurs, ses modèles économiques et industriels mondiaux et ses outils d’analyse offrent une capacité inégalée pour prévoir les tendances externes des marchés et évaluer leurs répercussions économiques, sociales et commerciales.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u="none" strike="noStrike" kern="1200" baseline="0" dirty="0">
                <a:solidFill>
                  <a:schemeClr val="tx1"/>
                </a:solidFill>
                <a:effectLst/>
                <a:latin typeface="Arial" panose="020B0604020202020204" pitchFamily="34" charset="0"/>
                <a:ea typeface="+mn-ea"/>
                <a:cs typeface="Arial" panose="020B0604020202020204" pitchFamily="34" charset="0"/>
              </a:rPr>
              <a:t>L’étude évalue la valeur des institutions de mémoire à l’aide d’une analyse coûts-avantages (ACA) dans un cadre de bien-être économique. L’étude adopte une approche fondée sur la valeur économique totale (VET), qui mesure les avantages économiques, non seulement pour les bénéficiaires directs tels que les visiteurs des institutions de mémoire, mais également pour les « non-utilisateurs » – personnes qui apprécient l’existence des institutions de mémoire même si elles n’en ont pas visité récemment. Oxford </a:t>
            </a:r>
            <a:r>
              <a:rPr lang="fr-ca" sz="1200" b="0" i="0" u="none" strike="noStrike" kern="1200" baseline="0" dirty="0" err="1">
                <a:solidFill>
                  <a:schemeClr val="tx1"/>
                </a:solidFill>
                <a:effectLst/>
                <a:latin typeface="Arial" panose="020B0604020202020204" pitchFamily="34" charset="0"/>
                <a:ea typeface="+mn-ea"/>
                <a:cs typeface="Arial" panose="020B0604020202020204" pitchFamily="34" charset="0"/>
              </a:rPr>
              <a:t>Economics</a:t>
            </a:r>
            <a:r>
              <a:rPr lang="fr-ca" sz="1200" b="0" i="0" u="none" strike="noStrike" kern="1200" baseline="0" dirty="0">
                <a:solidFill>
                  <a:schemeClr val="tx1"/>
                </a:solidFill>
                <a:effectLst/>
                <a:latin typeface="Arial" panose="020B0604020202020204" pitchFamily="34" charset="0"/>
                <a:ea typeface="+mn-ea"/>
                <a:cs typeface="Arial" panose="020B0604020202020204" pitchFamily="34" charset="0"/>
              </a:rPr>
              <a:t> pourrait mieux expliquer les détails de sa méthodologie. </a:t>
            </a:r>
          </a:p>
          <a:p>
            <a:pPr marL="171450" lvl="0" indent="-171450" algn="l" rtl="0">
              <a:buFont typeface="Arial" panose="020B0604020202020204" pitchFamily="34" charset="0"/>
              <a:buChar char="•"/>
            </a:pPr>
            <a:r>
              <a:rPr lang="fr-ca" sz="1200" b="0" i="0" u="none" kern="1200" baseline="0" dirty="0">
                <a:solidFill>
                  <a:schemeClr val="tx1"/>
                </a:solidFill>
                <a:effectLst/>
                <a:latin typeface="Arial" panose="020B0604020202020204" pitchFamily="34" charset="0"/>
                <a:ea typeface="+mn-ea"/>
                <a:cs typeface="Arial" panose="020B0604020202020204" pitchFamily="34" charset="0"/>
              </a:rPr>
              <a:t>Ma présentation portera aujourd’hui sur les conclusions de l’étude. </a:t>
            </a:r>
          </a:p>
          <a:p>
            <a:pPr marL="171450" lvl="0" indent="-171450" algn="l" rtl="0">
              <a:buFont typeface="Arial" panose="020B0604020202020204" pitchFamily="34" charset="0"/>
              <a:buChar char="•"/>
            </a:pPr>
            <a:r>
              <a:rPr lang="fr-ca" sz="1200" b="0" i="0" u="none" kern="1200" baseline="0" dirty="0">
                <a:solidFill>
                  <a:schemeClr val="tx1"/>
                </a:solidFill>
                <a:effectLst/>
                <a:latin typeface="Arial" panose="020B0604020202020204" pitchFamily="34" charset="0"/>
                <a:ea typeface="+mn-ea"/>
                <a:cs typeface="Arial" panose="020B0604020202020204" pitchFamily="34" charset="0"/>
              </a:rPr>
              <a:t>Les résultats montrent l’incroyable valeur accordée par les Canadiens aux institutions de mémoire et la fierté qu’ils éprouvent à leur endroit. </a:t>
            </a:r>
            <a:r>
              <a:rPr lang="fr-CA" sz="1200" b="0" i="0" kern="1200" dirty="0">
                <a:solidFill>
                  <a:schemeClr val="tx1"/>
                </a:solidFill>
                <a:effectLst/>
                <a:latin typeface="+mn-lt"/>
                <a:ea typeface="+mn-ea"/>
                <a:cs typeface="+mn-cs"/>
              </a:rPr>
              <a:t>C’est avec plaisir que je vous présente</a:t>
            </a:r>
            <a:r>
              <a:rPr lang="fr-ca" sz="1200" b="0" i="0" u="none" kern="1200" baseline="0" dirty="0">
                <a:solidFill>
                  <a:schemeClr val="tx1"/>
                </a:solidFill>
                <a:effectLst/>
                <a:latin typeface="Arial" panose="020B0604020202020204" pitchFamily="34" charset="0"/>
                <a:ea typeface="+mn-ea"/>
                <a:cs typeface="Arial" panose="020B0604020202020204" pitchFamily="34" charset="0"/>
              </a:rPr>
              <a:t> les faits saillants de l’étude.</a:t>
            </a:r>
          </a:p>
        </p:txBody>
      </p:sp>
      <p:sp>
        <p:nvSpPr>
          <p:cNvPr id="4" name="Slide Number Placeholder 3"/>
          <p:cNvSpPr>
            <a:spLocks noGrp="1"/>
          </p:cNvSpPr>
          <p:nvPr>
            <p:ph type="sldNum" sz="quarter" idx="5"/>
          </p:nvPr>
        </p:nvSpPr>
        <p:spPr/>
        <p:txBody>
          <a:bodyPr/>
          <a:lstStyle/>
          <a:p>
            <a:fld id="{055B86ED-DAC2-4595-8883-88D40FB63A70}" type="slidenum">
              <a:rPr lang="en-US" smtClean="0"/>
              <a:t>2</a:t>
            </a:fld>
            <a:endParaRPr lang="en-US"/>
          </a:p>
        </p:txBody>
      </p:sp>
    </p:spTree>
    <p:extLst>
      <p:ext uri="{BB962C8B-B14F-4D97-AF65-F5344CB8AC3E}">
        <p14:creationId xmlns:p14="http://schemas.microsoft.com/office/powerpoint/2010/main" val="122045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defRPr/>
            </a:pPr>
            <a:r>
              <a:rPr lang="fr-ca" b="0" i="0" u="none" baseline="0" dirty="0">
                <a:solidFill>
                  <a:schemeClr val="tx1"/>
                </a:solidFill>
                <a:latin typeface="Arial"/>
                <a:cs typeface="Arial"/>
              </a:rPr>
              <a:t>Examinons de plus près quelques résultats clés de l’étude.</a:t>
            </a:r>
            <a:r>
              <a:rPr lang="fr-ca" b="0" i="0" u="none" baseline="0" dirty="0">
                <a:latin typeface="Arial"/>
                <a:cs typeface="Arial"/>
              </a:rPr>
              <a:t> </a:t>
            </a:r>
            <a:endParaRPr lang="fr-ca" dirty="0">
              <a:solidFill>
                <a:schemeClr val="tx1"/>
              </a:solidFill>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defRPr/>
            </a:pPr>
            <a:r>
              <a:rPr lang="fr-ca" b="0" i="0" u="none" baseline="0" dirty="0">
                <a:solidFill>
                  <a:schemeClr val="tx1"/>
                </a:solidFill>
                <a:latin typeface="Arial"/>
                <a:cs typeface="Arial"/>
              </a:rPr>
              <a:t>Les Canadiens visitent les institutions de mémoire en grand nombre puis qu’elles accueillent plus de 150 millions de visites par année</a:t>
            </a:r>
            <a:r>
              <a:rPr lang="fr-CA" b="0" i="0" u="none" baseline="0" dirty="0">
                <a:solidFill>
                  <a:schemeClr val="tx1"/>
                </a:solidFill>
                <a:latin typeface="Arial"/>
                <a:cs typeface="Arial"/>
              </a:rPr>
              <a:t>.</a:t>
            </a:r>
            <a:r>
              <a:rPr lang="fr-ca" b="0" i="0" u="none" baseline="0" dirty="0">
                <a:solidFill>
                  <a:schemeClr val="tx1"/>
                </a:solidFill>
                <a:latin typeface="Arial"/>
                <a:cs typeface="Arial"/>
              </a:rPr>
              <a:t> </a:t>
            </a:r>
            <a:r>
              <a:rPr lang="fr-CA" b="0" i="0" u="none" baseline="0" dirty="0">
                <a:solidFill>
                  <a:schemeClr val="tx1"/>
                </a:solidFill>
                <a:latin typeface="Arial"/>
                <a:cs typeface="Arial"/>
              </a:rPr>
              <a:t>Elles</a:t>
            </a:r>
            <a:r>
              <a:rPr lang="fr-ca" b="0" i="0" u="none" baseline="0" dirty="0">
                <a:solidFill>
                  <a:schemeClr val="tx1"/>
                </a:solidFill>
                <a:latin typeface="Arial"/>
                <a:cs typeface="Arial"/>
              </a:rPr>
              <a:t> jouent un rôle important dans la préservation et la mise en valeur du patrimoine canadien en donnant accès à des ressources propices à l’éducation, à la recherche, à l’apprentissage et à la création artistique. </a:t>
            </a:r>
            <a:r>
              <a:rPr lang="fr-ca" sz="1200" b="0" i="0" u="none" kern="1200" baseline="0" dirty="0">
                <a:solidFill>
                  <a:schemeClr val="tx1"/>
                </a:solidFill>
                <a:effectLst/>
                <a:latin typeface="Arial"/>
                <a:cs typeface="Arial"/>
              </a:rPr>
              <a:t>De fait, les institutions de mémoire ont accueilli sept fois plus de visiteurs annuels que les équipes de la Ligue nationale de hockey durant la saison 2018-2019 (150 millions c. 22 millions de visiteurs).</a:t>
            </a:r>
            <a:r>
              <a:rPr lang="fr-ca" b="0" i="0" u="none" baseline="0" dirty="0">
                <a:latin typeface="Arial"/>
                <a:cs typeface="Arial"/>
              </a:rPr>
              <a:t> </a:t>
            </a:r>
            <a:endParaRPr lang="fr-ca" sz="1200" kern="1200" dirty="0">
              <a:solidFill>
                <a:schemeClr val="tx1"/>
              </a:solidFill>
              <a:effectLst/>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defRPr/>
            </a:pPr>
            <a:r>
              <a:rPr lang="fr-ca" b="0" i="0" u="none" baseline="0" dirty="0">
                <a:solidFill>
                  <a:schemeClr val="tx1"/>
                </a:solidFill>
                <a:latin typeface="Arial"/>
                <a:cs typeface="Arial"/>
              </a:rPr>
              <a:t>Les visites ont généré près de 8,6 milliards de dollars par année en avantages économiques au Canada, ainsi qu’une myriade d’avantages sociaux sur lesquels je reviendrai plus loin.</a:t>
            </a:r>
            <a:r>
              <a:rPr lang="fr-ca" b="0" i="0" u="none" baseline="0" dirty="0">
                <a:latin typeface="Arial"/>
                <a:cs typeface="Arial"/>
              </a:rPr>
              <a:t> </a:t>
            </a:r>
            <a:endParaRPr lang="fr-ca"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solidFill>
                  <a:schemeClr val="tx1"/>
                </a:solidFill>
                <a:latin typeface="Arial"/>
                <a:cs typeface="Arial"/>
              </a:rPr>
              <a:t>Une autre façon pour les utilisateurs d’interagir directement avec les institutions de mémoire consiste à </a:t>
            </a:r>
            <a:r>
              <a:rPr lang="fr-CA" b="0" i="0" u="none" baseline="0" dirty="0">
                <a:solidFill>
                  <a:schemeClr val="tx1"/>
                </a:solidFill>
                <a:latin typeface="Arial"/>
                <a:cs typeface="Arial"/>
              </a:rPr>
              <a:t>visiter</a:t>
            </a:r>
            <a:r>
              <a:rPr lang="fr-ca" b="0" i="0" u="none" baseline="0" dirty="0">
                <a:solidFill>
                  <a:schemeClr val="tx1"/>
                </a:solidFill>
                <a:latin typeface="Arial"/>
                <a:cs typeface="Arial"/>
              </a:rPr>
              <a:t> les sites Web, les catalogues en ligne et les pages de médias sociaux de ces institutions. L’étude a évalué la valeur de ces visites en ligne à 1,6 milliard de dollars par année, et ce avant la pandémie de</a:t>
            </a:r>
            <a:r>
              <a:rPr lang="fr-CA" b="0" i="0" u="none" baseline="0" dirty="0">
                <a:solidFill>
                  <a:schemeClr val="tx1"/>
                </a:solidFill>
                <a:latin typeface="Arial"/>
                <a:cs typeface="Arial"/>
              </a:rPr>
              <a:t> la</a:t>
            </a:r>
            <a:r>
              <a:rPr lang="fr-ca" b="0" i="0" u="none" baseline="0" dirty="0">
                <a:solidFill>
                  <a:schemeClr val="tx1"/>
                </a:solidFill>
                <a:latin typeface="Arial"/>
                <a:cs typeface="Arial"/>
              </a:rPr>
              <a:t> COVID-19. </a:t>
            </a:r>
            <a:endParaRPr lang="fr-ca" dirty="0">
              <a:solidFill>
                <a:schemeClr val="tx1"/>
              </a:solidFill>
              <a:latin typeface="Arial"/>
              <a:cs typeface="Arial"/>
            </a:endParaRPr>
          </a:p>
          <a:p>
            <a:pPr marL="171450" lvl="0" indent="-171450" algn="l" rtl="0">
              <a:buFont typeface="Arial" panose="020B0604020202020204" pitchFamily="34" charset="0"/>
              <a:buChar char="•"/>
            </a:pPr>
            <a:r>
              <a:rPr lang="fr-ca" b="0" i="0" u="none" baseline="0" dirty="0">
                <a:solidFill>
                  <a:schemeClr val="tx1"/>
                </a:solidFill>
                <a:latin typeface="Arial"/>
                <a:cs typeface="Arial"/>
              </a:rPr>
              <a:t>Pour chaque dollar investi dans les galeries, les bibliothèques, les archives et les musées, la société canadienne obtient près de quatre dollars en avantages — un rendement comparable aux investissements du gouvernement dans les projets d’infrastructure de transport.</a:t>
            </a:r>
          </a:p>
          <a:p>
            <a:pPr marL="171450" lvl="0" indent="-171450" algn="l" rtl="0">
              <a:buFont typeface="Arial" panose="020B0604020202020204" pitchFamily="34" charset="0"/>
              <a:buChar char="•"/>
            </a:pPr>
            <a:r>
              <a:rPr lang="fr-ca" b="0" i="0" u="none" baseline="0" dirty="0">
                <a:solidFill>
                  <a:schemeClr val="tx1"/>
                </a:solidFill>
                <a:latin typeface="Arial"/>
                <a:cs typeface="Arial"/>
              </a:rPr>
              <a:t>Les institutions de mémoire génèrent d’importants avantages éducatifs au Canada, notamment par le biais des visites scolaires qui offrent aux enfants</a:t>
            </a:r>
            <a:r>
              <a:rPr lang="fr-CA" b="0" i="0" u="none" baseline="0" dirty="0">
                <a:solidFill>
                  <a:schemeClr val="tx1"/>
                </a:solidFill>
                <a:latin typeface="Arial"/>
                <a:cs typeface="Arial"/>
              </a:rPr>
              <a:t> de</a:t>
            </a:r>
            <a:r>
              <a:rPr lang="fr-ca" b="0" i="0" u="none" baseline="0" dirty="0">
                <a:solidFill>
                  <a:schemeClr val="tx1"/>
                </a:solidFill>
                <a:latin typeface="Arial"/>
                <a:cs typeface="Arial"/>
              </a:rPr>
              <a:t> </a:t>
            </a:r>
            <a:r>
              <a:rPr lang="fr-CA" b="0" i="0" u="none" baseline="0" dirty="0">
                <a:solidFill>
                  <a:schemeClr val="tx1"/>
                </a:solidFill>
                <a:latin typeface="Arial"/>
                <a:cs typeface="Arial"/>
              </a:rPr>
              <a:t>partout au </a:t>
            </a:r>
            <a:r>
              <a:rPr lang="fr-ca" b="0" i="0" u="none" baseline="0" dirty="0">
                <a:solidFill>
                  <a:schemeClr val="tx1"/>
                </a:solidFill>
                <a:latin typeface="Arial"/>
                <a:cs typeface="Arial"/>
              </a:rPr>
              <a:t>pays d’importantes occasions d’apprentissage. La valeur de ces visites est estimée à 3,1 milliards de dollars.</a:t>
            </a:r>
          </a:p>
          <a:p>
            <a:pPr marL="171450" indent="-171450" algn="l" rtl="0">
              <a:buFont typeface="Arial" panose="020B0604020202020204" pitchFamily="34" charset="0"/>
              <a:buChar char="•"/>
              <a:defRPr/>
            </a:pPr>
            <a:r>
              <a:rPr lang="fr-ca" b="0" i="0" u="none" baseline="0" dirty="0">
                <a:solidFill>
                  <a:schemeClr val="tx1"/>
                </a:solidFill>
                <a:latin typeface="Arial"/>
                <a:cs typeface="Arial"/>
              </a:rPr>
              <a:t>Ces chiffres illustrent la valeur économique indéniable des institutions de mémoire au Canada.</a:t>
            </a:r>
            <a:r>
              <a:rPr lang="fr-ca" b="0" i="0" u="none" baseline="0" dirty="0">
                <a:latin typeface="Arial"/>
                <a:cs typeface="Arial"/>
              </a:rPr>
              <a:t> </a:t>
            </a:r>
            <a:endParaRPr lang="fr-ca"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55B86ED-DAC2-4595-8883-88D40FB63A70}" type="slidenum">
              <a:rPr lang="en-US" smtClean="0"/>
              <a:t>3</a:t>
            </a:fld>
            <a:endParaRPr lang="en-US"/>
          </a:p>
        </p:txBody>
      </p:sp>
    </p:spTree>
    <p:extLst>
      <p:ext uri="{BB962C8B-B14F-4D97-AF65-F5344CB8AC3E}">
        <p14:creationId xmlns:p14="http://schemas.microsoft.com/office/powerpoint/2010/main" val="379226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a:buChar char="•"/>
              <a:defRPr/>
            </a:pPr>
            <a:r>
              <a:rPr lang="fr-ca" b="0" i="0" u="none" baseline="0" dirty="0"/>
              <a:t>La valeur peut être mesurée par autre chose que de simples chiffres.  </a:t>
            </a:r>
            <a:endParaRPr lang="fr-ca" dirty="0">
              <a:solidFill>
                <a:schemeClr val="tx1"/>
              </a:solidFill>
              <a:latin typeface="Arial" panose="020B0604020202020204" pitchFamily="34" charset="0"/>
              <a:cs typeface="Arial" panose="020B0604020202020204" pitchFamily="34" charset="0"/>
            </a:endParaRPr>
          </a:p>
          <a:p>
            <a:pPr marL="171450" indent="-171450" algn="l" rtl="0">
              <a:buFont typeface="Arial"/>
              <a:buChar char="•"/>
              <a:defRPr/>
            </a:pPr>
            <a:r>
              <a:rPr lang="fr-ca" b="0" i="0" u="none" baseline="0" dirty="0"/>
              <a:t>Un certain nombre d’avantages sociétaux clés sont associés aux visites des institutions de mémoire.</a:t>
            </a:r>
            <a:endParaRPr lang="fr-ca" dirty="0">
              <a:cs typeface="Calibri"/>
            </a:endParaRPr>
          </a:p>
          <a:p>
            <a:pPr marL="171450" indent="-171450" algn="ctr" rtl="0">
              <a:buFont typeface="Arial"/>
              <a:buChar char="•"/>
              <a:defRPr/>
            </a:pPr>
            <a:r>
              <a:rPr lang="fr-ca" b="0" i="0" u="none" baseline="0" dirty="0"/>
              <a:t>Les visites des institutions de mémoire sont associées à plusieurs avantages sociétaux importants, parmi lesquels un </a:t>
            </a:r>
            <a:r>
              <a:rPr lang="fr-CA" b="0" i="0" u="none" baseline="0" dirty="0"/>
              <a:t>taux plus élevé d’</a:t>
            </a:r>
            <a:r>
              <a:rPr lang="fr-ca" b="0" i="0" u="none" baseline="0" dirty="0"/>
              <a:t>alphabétisation, une plus grande curiosité, l’innovation, la connaissance et la créativité, un taux de bénévolat accru et un meilleur sens de la communauté.  </a:t>
            </a:r>
            <a:endParaRPr lang="fr-ca" dirty="0">
              <a:cs typeface="Calibri" panose="020F0502020204030204"/>
            </a:endParaRPr>
          </a:p>
          <a:p>
            <a:pPr marL="171450" indent="-171450" algn="l" rtl="0">
              <a:buFont typeface="Arial"/>
              <a:buChar char="•"/>
              <a:defRPr/>
            </a:pPr>
            <a:r>
              <a:rPr lang="fr-ca" b="0" i="0" u="none" baseline="0" dirty="0"/>
              <a:t>La valeur annuelle des institutions de mémoire pour l’amélioration du bien-être d’un utilisateur moyen (mesurée par les effets sur la santé) équivaut à 1 440 $. Autrement dit, la visite d’institutions de mémoire a le même effet sur le bien-être que l’obtention d’une prime de 1 440 $ par année.  </a:t>
            </a:r>
            <a:endParaRPr lang="fr-ca" dirty="0">
              <a:cs typeface="Calibri" panose="020F0502020204030204"/>
            </a:endParaRPr>
          </a:p>
          <a:p>
            <a:pPr marL="171450" indent="-171450" algn="l" rtl="0">
              <a:buFont typeface="Arial"/>
              <a:buChar char="•"/>
              <a:defRPr/>
            </a:pPr>
            <a:r>
              <a:rPr lang="fr-ca" b="0" i="0" u="none" kern="1200" baseline="0" dirty="0"/>
              <a:t>Les institutions de mémoire contribuent à améliorer la santé globale. De fait, les utilisateurs des institutions de mémoire rapportent une santé globale 14 % meilleure que les non-utilisateurs.</a:t>
            </a:r>
            <a:endParaRPr lang="fr-ca" dirty="0">
              <a:cs typeface="Calibri" panose="020F0502020204030204"/>
            </a:endParaRPr>
          </a:p>
        </p:txBody>
      </p:sp>
      <p:sp>
        <p:nvSpPr>
          <p:cNvPr id="4" name="Slide Number Placeholder 3"/>
          <p:cNvSpPr>
            <a:spLocks noGrp="1"/>
          </p:cNvSpPr>
          <p:nvPr>
            <p:ph type="sldNum" sz="quarter" idx="5"/>
          </p:nvPr>
        </p:nvSpPr>
        <p:spPr/>
        <p:txBody>
          <a:bodyPr/>
          <a:lstStyle/>
          <a:p>
            <a:fld id="{055B86ED-DAC2-4595-8883-88D40FB63A70}" type="slidenum">
              <a:rPr lang="en-US" smtClean="0"/>
              <a:t>4</a:t>
            </a:fld>
            <a:endParaRPr lang="en-US"/>
          </a:p>
        </p:txBody>
      </p:sp>
    </p:spTree>
    <p:extLst>
      <p:ext uri="{BB962C8B-B14F-4D97-AF65-F5344CB8AC3E}">
        <p14:creationId xmlns:p14="http://schemas.microsoft.com/office/powerpoint/2010/main" val="178711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solidFill>
                  <a:schemeClr val="tx1"/>
                </a:solidFill>
                <a:latin typeface="Arial" panose="020B0604020202020204" pitchFamily="34" charset="0"/>
                <a:cs typeface="Arial" panose="020B0604020202020204" pitchFamily="34" charset="0"/>
              </a:rPr>
              <a:t>Rappelez-vous les avantages économiques des institutions de mémoire mentionnés précédemment.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solidFill>
                  <a:schemeClr val="tx1"/>
                </a:solidFill>
                <a:latin typeface="Arial" panose="020B0604020202020204" pitchFamily="34" charset="0"/>
                <a:cs typeface="Arial" panose="020B0604020202020204" pitchFamily="34" charset="0"/>
              </a:rPr>
              <a:t>Ces avantages semblent excellents, mais comment se comparent-ils aux autres secteurs? Voici quelques exemples pour mettre les résultats en contexte.</a:t>
            </a:r>
          </a:p>
          <a:p>
            <a:pPr marL="171450" lvl="0" indent="-171450" algn="l" rtl="0">
              <a:buFont typeface="Arial" panose="020B0604020202020204" pitchFamily="34" charset="0"/>
              <a:buChar char="•"/>
            </a:pPr>
            <a:r>
              <a:rPr lang="fr-ca" sz="1200" b="0" i="0" u="none" kern="1200" baseline="0" dirty="0">
                <a:solidFill>
                  <a:schemeClr val="tx1"/>
                </a:solidFill>
                <a:effectLst/>
                <a:latin typeface="+mn-lt"/>
                <a:ea typeface="+mn-ea"/>
                <a:cs typeface="+mn-cs"/>
              </a:rPr>
              <a:t>Les institutions de mémoire ont attiré plus de 70 fois plus de visiteurs par année que les matchs de la LCF durant la saison 2019 (150 millions c. 1,85 million)</a:t>
            </a:r>
            <a:endParaRPr lang="fr-ca"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dirty="0">
                <a:solidFill>
                  <a:schemeClr val="tx1"/>
                </a:solidFill>
                <a:effectLst/>
                <a:latin typeface="+mn-lt"/>
                <a:ea typeface="+mn-ea"/>
                <a:cs typeface="+mn-cs"/>
              </a:rPr>
              <a:t>Les institutions de mémoire ont attiré plus de six fois plus de visiteurs par année que les matchs de la LNH durant la saison 2018-2019 (150 millions c. 22 millions)</a:t>
            </a:r>
            <a:endParaRPr lang="fr-ca"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dirty="0">
                <a:solidFill>
                  <a:schemeClr val="tx1"/>
                </a:solidFill>
                <a:effectLst/>
                <a:latin typeface="+mn-lt"/>
                <a:ea typeface="+mn-ea"/>
                <a:cs typeface="+mn-cs"/>
              </a:rPr>
              <a:t>Les institutions de mémoire ont attiré plus de deux fois plus de visiteurs par année que les matchs de la </a:t>
            </a:r>
            <a:r>
              <a:rPr lang="fr-CA" sz="1200" b="0" i="0" u="none" kern="1200" baseline="0" dirty="0">
                <a:solidFill>
                  <a:schemeClr val="tx1"/>
                </a:solidFill>
                <a:effectLst/>
                <a:latin typeface="+mn-lt"/>
                <a:ea typeface="+mn-ea"/>
                <a:cs typeface="+mn-cs"/>
              </a:rPr>
              <a:t>Ligue majeure de baseball </a:t>
            </a:r>
            <a:r>
              <a:rPr lang="fr-ca" sz="1200" b="0" i="0" u="none" kern="1200" baseline="0" dirty="0">
                <a:solidFill>
                  <a:schemeClr val="tx1"/>
                </a:solidFill>
                <a:effectLst/>
                <a:latin typeface="+mn-lt"/>
                <a:ea typeface="+mn-ea"/>
                <a:cs typeface="+mn-cs"/>
              </a:rPr>
              <a:t>durant la saison 2018-2019. (150 millions c. 68,9 millions)</a:t>
            </a:r>
            <a:endParaRPr lang="fr-ca"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dirty="0">
                <a:solidFill>
                  <a:schemeClr val="tx1"/>
                </a:solidFill>
                <a:effectLst/>
                <a:latin typeface="+mn-lt"/>
                <a:ea typeface="+mn-ea"/>
                <a:cs typeface="+mn-cs"/>
              </a:rPr>
              <a:t>Les institutions de mémoire contribuent quatre fois plus à l’économie canadienne que le secteur du spectacle en direct (11,6 milliards de dollars c. 2,8 milliards de dollars)</a:t>
            </a:r>
            <a:endParaRPr lang="fr-ca"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fr-ca" sz="1200" b="0" i="0" u="none" kern="1200" baseline="0" dirty="0">
                <a:solidFill>
                  <a:schemeClr val="tx1"/>
                </a:solidFill>
                <a:effectLst/>
                <a:latin typeface="+mn-lt"/>
                <a:ea typeface="+mn-ea"/>
                <a:cs typeface="+mn-cs"/>
              </a:rPr>
              <a:t>Le secteur des institutions de mémoire dépasse le secteur vinicole canadien (11,6 milliards de dollars c. 9 milliards de dollars)</a:t>
            </a:r>
          </a:p>
          <a:p>
            <a:pPr marL="171450" lvl="0" indent="-171450" algn="l" rtl="0">
              <a:buFont typeface="Arial" panose="020B0604020202020204" pitchFamily="34" charset="0"/>
              <a:buChar char="•"/>
            </a:pPr>
            <a:r>
              <a:rPr lang="fr-ca" sz="1200" b="0" i="0" u="none" kern="1200" baseline="0" dirty="0">
                <a:solidFill>
                  <a:schemeClr val="tx1"/>
                </a:solidFill>
                <a:effectLst/>
                <a:latin typeface="+mn-lt"/>
                <a:ea typeface="+mn-ea"/>
                <a:cs typeface="+mn-cs"/>
              </a:rPr>
              <a:t>Ces chiffres illustrent simplement le fait qu’un grand nombre de personnes sont en lien direct avec le secteur des institutions de mémoire sur une base annuelle au Canada et que le secteur génère des avantages économiques importants.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5B86ED-DAC2-4595-8883-88D40FB63A70}" type="slidenum">
              <a:rPr lang="en-US" smtClean="0"/>
              <a:t>5</a:t>
            </a:fld>
            <a:endParaRPr lang="en-US"/>
          </a:p>
        </p:txBody>
      </p:sp>
    </p:spTree>
    <p:extLst>
      <p:ext uri="{BB962C8B-B14F-4D97-AF65-F5344CB8AC3E}">
        <p14:creationId xmlns:p14="http://schemas.microsoft.com/office/powerpoint/2010/main" val="54702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Nous nous concentrons sur les résultats à l’échelle nationale. </a:t>
            </a:r>
            <a:r>
              <a:rPr lang="fr-CA"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Cela étant dit, nous avons demandé à Oxford </a:t>
            </a:r>
            <a:r>
              <a:rPr lang="fr-CA" sz="1200" b="0" i="0" u="none" strike="noStrike" kern="1200" dirty="0" err="1">
                <a:solidFill>
                  <a:schemeClr val="tx1"/>
                </a:solidFill>
                <a:effectLst/>
                <a:latin typeface="+mn-lt"/>
                <a:ea typeface="+mn-ea"/>
                <a:cs typeface="+mn-cs"/>
              </a:rPr>
              <a:t>Economics</a:t>
            </a:r>
            <a:r>
              <a:rPr lang="fr-CA" sz="1200" b="0" i="0" u="none" strike="noStrike" kern="1200" dirty="0">
                <a:solidFill>
                  <a:schemeClr val="tx1"/>
                </a:solidFill>
                <a:effectLst/>
                <a:latin typeface="+mn-lt"/>
                <a:ea typeface="+mn-ea"/>
                <a:cs typeface="+mn-cs"/>
              </a:rPr>
              <a:t> si des différences ou des enjeux régionaux intéressants étaient ressortis de l’étude. </a:t>
            </a:r>
            <a:r>
              <a:rPr lang="fr-CA"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Voici ce que la firme nous a communiqué.</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L’examen des résultats régionaux, en particulier en ce qui à trait à la volonté de payer, révèle quelques éléments intéressants. Par exemple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La valeur des bibliothèques pour les utilisateurs et la valeur des galeries et des archives pour les non-utilisateurs au Québec sont les plus faibles parmi les résultats provinciaux pouvant être désagrégés.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L’évaluation des galeries par les utilisateurs au Québec dépasse celle de l’Ontario (et même la moyenne nationale). Il en va de même pour les musées où les évaluations par les utilisateurs au Québec sont également bien au-dessus de la moyenne nationale (et en deuxième position après l’Alberta).</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L’évaluation des archives par les utilisateurs en Ontario est la plus élevée à l’échelle nationale.</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fr-CA" sz="1200" b="0" i="0" u="none" strike="noStrike" kern="1200" dirty="0">
                <a:solidFill>
                  <a:schemeClr val="tx1"/>
                </a:solidFill>
                <a:effectLst/>
                <a:latin typeface="+mn-lt"/>
                <a:ea typeface="+mn-ea"/>
                <a:cs typeface="+mn-cs"/>
              </a:rPr>
              <a:t>Les provinces plus petites comme la Nouvelle-Écosse et Terre-Neuve-et-Labrador, et dans une certaine mesure le Manitoba et l’Alberta, semblent accorder des valeurs relativement élevées aux institutions de mémoire. Bien que certains de ces résultats puissent être influencés par la petitesse des échantillons, il se peut que les petites collectivités accordent des valeurs </a:t>
            </a:r>
            <a:r>
              <a:rPr lang="fr-CA" sz="1200" b="0" i="1" u="none" strike="noStrike" kern="1200" dirty="0">
                <a:solidFill>
                  <a:schemeClr val="tx1"/>
                </a:solidFill>
                <a:effectLst/>
                <a:latin typeface="+mn-lt"/>
                <a:ea typeface="+mn-ea"/>
                <a:cs typeface="+mn-cs"/>
              </a:rPr>
              <a:t>relativement</a:t>
            </a:r>
            <a:r>
              <a:rPr lang="fr-CA" sz="1200" b="0" i="0" u="none" strike="noStrike" kern="1200" dirty="0">
                <a:solidFill>
                  <a:schemeClr val="tx1"/>
                </a:solidFill>
                <a:effectLst/>
                <a:latin typeface="+mn-lt"/>
                <a:ea typeface="+mn-ea"/>
                <a:cs typeface="+mn-cs"/>
              </a:rPr>
              <a:t> élevées aux institutions de mémoire en raison de leur importance dans la vie communautaire (alors que les grands centres urbains disposent d’une grande variété d’autres distractions et possibilités). </a:t>
            </a:r>
            <a:r>
              <a:rPr lang="fr-CA" sz="1200" b="0" i="0" kern="1200" dirty="0">
                <a:solidFill>
                  <a:schemeClr val="tx1"/>
                </a:solidFill>
                <a:effectLst/>
                <a:latin typeface="+mn-lt"/>
                <a:ea typeface="+mn-ea"/>
                <a:cs typeface="+mn-cs"/>
              </a:rPr>
              <a:t>​</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5B86ED-DAC2-4595-8883-88D40FB63A70}" type="slidenum">
              <a:rPr lang="en-US" smtClean="0"/>
              <a:t>6</a:t>
            </a:fld>
            <a:endParaRPr lang="en-US"/>
          </a:p>
        </p:txBody>
      </p:sp>
    </p:spTree>
    <p:extLst>
      <p:ext uri="{BB962C8B-B14F-4D97-AF65-F5344CB8AC3E}">
        <p14:creationId xmlns:p14="http://schemas.microsoft.com/office/powerpoint/2010/main" val="349800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Examinons de plus près certains des principaux avantages des galeries</a:t>
            </a:r>
            <a:r>
              <a:rPr lang="fr-CA" b="0" i="0" u="none" baseline="0" dirty="0">
                <a:latin typeface="Arial" panose="020B0604020202020204" pitchFamily="34" charset="0"/>
                <a:cs typeface="Arial" panose="020B0604020202020204" pitchFamily="34" charset="0"/>
              </a:rPr>
              <a:t>.</a:t>
            </a:r>
            <a:endParaRPr lang="fr-ca" b="0" i="0" u="none" baseline="0" dirty="0">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L’étude révèle que la visite d’une galerie est très bonne pour la santé globale. De fait, saviez-vous que les visiteurs de galeries sont 35 % plus susceptibles de se déclarer en très bonne ou en excellente santé que les non-visiteurs?</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De même, les visiteurs de galeries d’art sont 89 % plus susceptibles d’avoir fait du bénévolat au cours des 12 derniers mois que les non-visiteurs.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avantages pour la société sont clairs : pour chaque dollar investi dans les galeries, la société obtient près de 4 dollars en avantages. De plus, les avantages économiques des galeries s’élèvent à 1,6 milliard de dollars par année au Canada.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Enfin, les galeries génèrent 435 millions de dollars par année en avantages éducatifs et des visites en ligne d’une valeur de 378 millions de dollars par année.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avantages des galeries pour la société canadienne sont considérables et il est essentiel que les galeries continuent d’être financées et soutenues adéquatement pour assurer leur santé et leur viabilité à long terme. </a:t>
            </a:r>
          </a:p>
        </p:txBody>
      </p:sp>
      <p:sp>
        <p:nvSpPr>
          <p:cNvPr id="4" name="Slide Number Placeholder 3"/>
          <p:cNvSpPr>
            <a:spLocks noGrp="1"/>
          </p:cNvSpPr>
          <p:nvPr>
            <p:ph type="sldNum" sz="quarter" idx="5"/>
          </p:nvPr>
        </p:nvSpPr>
        <p:spPr/>
        <p:txBody>
          <a:bodyPr/>
          <a:lstStyle/>
          <a:p>
            <a:fld id="{055B86ED-DAC2-4595-8883-88D40FB63A70}" type="slidenum">
              <a:rPr lang="en-US" smtClean="0"/>
              <a:t>7</a:t>
            </a:fld>
            <a:endParaRPr lang="en-US"/>
          </a:p>
        </p:txBody>
      </p:sp>
    </p:spTree>
    <p:extLst>
      <p:ext uri="{BB962C8B-B14F-4D97-AF65-F5344CB8AC3E}">
        <p14:creationId xmlns:p14="http://schemas.microsoft.com/office/powerpoint/2010/main" val="177490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Examinons de plus près certains des principaux avantages des bibliothèques</a:t>
            </a:r>
            <a:r>
              <a:rPr lang="fr-CA" b="0" i="0" u="none" baseline="0" dirty="0">
                <a:latin typeface="Arial" panose="020B0604020202020204" pitchFamily="34" charset="0"/>
                <a:cs typeface="Arial" panose="020B0604020202020204" pitchFamily="34" charset="0"/>
              </a:rPr>
              <a:t>.</a:t>
            </a:r>
            <a:endParaRPr lang="fr-ca" b="0" i="0" u="none"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Les bibliothèques </a:t>
            </a:r>
            <a:r>
              <a:rPr lang="fr-ca" sz="1200" b="0" i="0" u="none" kern="1200" baseline="0" dirty="0">
                <a:solidFill>
                  <a:schemeClr val="tx1"/>
                </a:solidFill>
                <a:effectLst/>
                <a:latin typeface="+mn-lt"/>
                <a:ea typeface="+mn-ea"/>
                <a:cs typeface="+mn-cs"/>
              </a:rPr>
              <a:t>offrent un accès à des ressources et à des espaces communautaires propices à la recherche, à l’apprentissage et à la participation au dialogue. </a:t>
            </a:r>
            <a:endParaRPr lang="fr-ca" dirty="0">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bibliothèques sont les pierres angulaires des collectivités locales, avec environ 100 millions de visites par année au Canada.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Les </a:t>
            </a:r>
            <a:r>
              <a:rPr lang="en-CA" sz="1200" b="0" i="0" kern="1200" dirty="0" err="1">
                <a:solidFill>
                  <a:schemeClr val="tx1"/>
                </a:solidFill>
                <a:effectLst/>
                <a:latin typeface="+mn-lt"/>
                <a:ea typeface="+mn-ea"/>
                <a:cs typeface="+mn-cs"/>
              </a:rPr>
              <a:t>bibliothèques</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jouent</a:t>
            </a:r>
            <a:r>
              <a:rPr lang="en-CA" sz="1200" b="0" i="0" kern="1200" dirty="0">
                <a:solidFill>
                  <a:schemeClr val="tx1"/>
                </a:solidFill>
                <a:effectLst/>
                <a:latin typeface="+mn-lt"/>
                <a:ea typeface="+mn-ea"/>
                <a:cs typeface="+mn-cs"/>
              </a:rPr>
              <a:t> le </a:t>
            </a:r>
            <a:r>
              <a:rPr lang="en-CA" sz="1200" b="0" i="0" kern="1200" dirty="0" err="1">
                <a:solidFill>
                  <a:schemeClr val="tx1"/>
                </a:solidFill>
                <a:effectLst/>
                <a:latin typeface="+mn-lt"/>
                <a:ea typeface="+mn-ea"/>
                <a:cs typeface="+mn-cs"/>
              </a:rPr>
              <a:t>rôle</a:t>
            </a:r>
            <a:r>
              <a:rPr lang="en-CA" sz="1200" b="0" i="0" kern="1200" dirty="0">
                <a:solidFill>
                  <a:schemeClr val="tx1"/>
                </a:solidFill>
                <a:effectLst/>
                <a:latin typeface="+mn-lt"/>
                <a:ea typeface="+mn-ea"/>
                <a:cs typeface="+mn-cs"/>
              </a:rPr>
              <a:t> de carrefours de quartier qui </a:t>
            </a:r>
            <a:r>
              <a:rPr lang="en-CA" sz="1200" b="0" i="0" kern="1200" dirty="0" err="1">
                <a:solidFill>
                  <a:schemeClr val="tx1"/>
                </a:solidFill>
                <a:effectLst/>
                <a:latin typeface="+mn-lt"/>
                <a:ea typeface="+mn-ea"/>
                <a:cs typeface="+mn-cs"/>
              </a:rPr>
              <a:t>apportent</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soutien</a:t>
            </a:r>
            <a:r>
              <a:rPr lang="en-CA" sz="1200" b="0" i="0" kern="1200" dirty="0">
                <a:solidFill>
                  <a:schemeClr val="tx1"/>
                </a:solidFill>
                <a:effectLst/>
                <a:latin typeface="+mn-lt"/>
                <a:ea typeface="+mn-ea"/>
                <a:cs typeface="+mn-cs"/>
              </a:rPr>
              <a:t> et </a:t>
            </a:r>
            <a:r>
              <a:rPr lang="en-CA" sz="1200" b="0" i="0" kern="1200" dirty="0" err="1">
                <a:solidFill>
                  <a:schemeClr val="tx1"/>
                </a:solidFill>
                <a:effectLst/>
                <a:latin typeface="+mn-lt"/>
                <a:ea typeface="+mn-ea"/>
                <a:cs typeface="+mn-cs"/>
              </a:rPr>
              <a:t>cohésion</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à</a:t>
            </a:r>
            <a:r>
              <a:rPr lang="en-CA" sz="1200" b="0" i="0" kern="1200" dirty="0">
                <a:solidFill>
                  <a:schemeClr val="tx1"/>
                </a:solidFill>
                <a:effectLst/>
                <a:latin typeface="+mn-lt"/>
                <a:ea typeface="+mn-ea"/>
                <a:cs typeface="+mn-cs"/>
              </a:rPr>
              <a:t> la </a:t>
            </a:r>
            <a:r>
              <a:rPr lang="en-CA" sz="1200" b="0" i="0" kern="1200" dirty="0" err="1">
                <a:solidFill>
                  <a:schemeClr val="tx1"/>
                </a:solidFill>
                <a:effectLst/>
                <a:latin typeface="+mn-lt"/>
                <a:ea typeface="+mn-ea"/>
                <a:cs typeface="+mn-cs"/>
              </a:rPr>
              <a:t>communauté</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en</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offrant</a:t>
            </a:r>
            <a:r>
              <a:rPr lang="en-CA" sz="1200" b="0" i="0" kern="1200" dirty="0">
                <a:solidFill>
                  <a:schemeClr val="tx1"/>
                </a:solidFill>
                <a:effectLst/>
                <a:latin typeface="+mn-lt"/>
                <a:ea typeface="+mn-ea"/>
                <a:cs typeface="+mn-cs"/>
              </a:rPr>
              <a:t> un </a:t>
            </a:r>
            <a:r>
              <a:rPr lang="en-CA" sz="1200" b="0" i="0" kern="1200" dirty="0" err="1">
                <a:solidFill>
                  <a:schemeClr val="tx1"/>
                </a:solidFill>
                <a:effectLst/>
                <a:latin typeface="+mn-lt"/>
                <a:ea typeface="+mn-ea"/>
                <a:cs typeface="+mn-cs"/>
              </a:rPr>
              <a:t>espace</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gratuit</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ouvert</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à</a:t>
            </a:r>
            <a:r>
              <a:rPr lang="en-CA" sz="1200" b="0" i="0" kern="1200" dirty="0">
                <a:solidFill>
                  <a:schemeClr val="tx1"/>
                </a:solidFill>
                <a:effectLst/>
                <a:latin typeface="+mn-lt"/>
                <a:ea typeface="+mn-ea"/>
                <a:cs typeface="+mn-cs"/>
              </a:rPr>
              <a:t> </a:t>
            </a:r>
            <a:r>
              <a:rPr lang="en-CA" sz="1200" b="0" i="0" kern="1200" dirty="0" err="1">
                <a:solidFill>
                  <a:schemeClr val="tx1"/>
                </a:solidFill>
                <a:effectLst/>
                <a:latin typeface="+mn-lt"/>
                <a:ea typeface="+mn-ea"/>
                <a:cs typeface="+mn-cs"/>
              </a:rPr>
              <a:t>tous</a:t>
            </a:r>
            <a:r>
              <a:rPr lang="en-CA" sz="1200" b="0" i="0" kern="1200" dirty="0">
                <a:solidFill>
                  <a:schemeClr val="tx1"/>
                </a:solidFill>
                <a:effectLst/>
                <a:latin typeface="+mn-lt"/>
                <a:ea typeface="+mn-ea"/>
                <a:cs typeface="+mn-cs"/>
              </a:rPr>
              <a:t> et </a:t>
            </a:r>
            <a:r>
              <a:rPr lang="en-CA" sz="1200" b="0" i="0" kern="1200" dirty="0" err="1">
                <a:solidFill>
                  <a:schemeClr val="tx1"/>
                </a:solidFill>
                <a:effectLst/>
                <a:latin typeface="+mn-lt"/>
                <a:ea typeface="+mn-ea"/>
                <a:cs typeface="+mn-cs"/>
              </a:rPr>
              <a:t>accueillant</a:t>
            </a:r>
            <a:r>
              <a:rPr lang="en-CA"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bibliothèques consacrent également des millions de dollars à l’achat de livres, de revues et de bases de données qui sont ensuite mis à la disposition du public gratuitement. </a:t>
            </a:r>
            <a:r>
              <a:rPr lang="fr-CA" sz="1200" b="0" i="0" kern="1200" dirty="0">
                <a:solidFill>
                  <a:schemeClr val="tx1"/>
                </a:solidFill>
                <a:effectLst/>
                <a:latin typeface="+mn-lt"/>
                <a:ea typeface="+mn-ea"/>
                <a:cs typeface="+mn-cs"/>
              </a:rPr>
              <a:t>Cela représente </a:t>
            </a:r>
            <a:r>
              <a:rPr lang="fr-CA" sz="1200" b="0" i="0" u="none" kern="1200" baseline="0" dirty="0">
                <a:solidFill>
                  <a:schemeClr val="tx1"/>
                </a:solidFill>
                <a:effectLst/>
                <a:latin typeface="Arial" panose="020B0604020202020204" pitchFamily="34" charset="0"/>
                <a:ea typeface="+mn-ea"/>
                <a:cs typeface="Arial" panose="020B0604020202020204" pitchFamily="34" charset="0"/>
              </a:rPr>
              <a:t>u</a:t>
            </a:r>
            <a:r>
              <a:rPr lang="fr-ca" b="0" i="0" u="none" baseline="0" dirty="0">
                <a:latin typeface="Arial" panose="020B0604020202020204" pitchFamily="34" charset="0"/>
                <a:cs typeface="Arial" panose="020B0604020202020204" pitchFamily="34" charset="0"/>
              </a:rPr>
              <a:t>ne ressource extrêmement précieuse.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bibliothèques génèrent des avantages économiques (3,4 milliards de dollars par année) et des avantages éducatifs (1,3 milliard de dollars par année) importants.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Pour chaque dollar investi dans les bibliothèques, la société obtient plus de 4 dollars en avantages.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Les avantages des bibliothèques pour la société canadienne sont considérables et il est essentiel que les bibliothèques continuent d’être financées et soutenues adéquatement pour assurer leur santé et leur viabilité à long terme. </a:t>
            </a:r>
          </a:p>
        </p:txBody>
      </p:sp>
      <p:sp>
        <p:nvSpPr>
          <p:cNvPr id="4" name="Slide Number Placeholder 3"/>
          <p:cNvSpPr>
            <a:spLocks noGrp="1"/>
          </p:cNvSpPr>
          <p:nvPr>
            <p:ph type="sldNum" sz="quarter" idx="5"/>
          </p:nvPr>
        </p:nvSpPr>
        <p:spPr/>
        <p:txBody>
          <a:bodyPr/>
          <a:lstStyle/>
          <a:p>
            <a:fld id="{055B86ED-DAC2-4595-8883-88D40FB63A70}" type="slidenum">
              <a:rPr lang="en-US" smtClean="0"/>
              <a:t>8</a:t>
            </a:fld>
            <a:endParaRPr lang="en-US"/>
          </a:p>
        </p:txBody>
      </p:sp>
    </p:spTree>
    <p:extLst>
      <p:ext uri="{BB962C8B-B14F-4D97-AF65-F5344CB8AC3E}">
        <p14:creationId xmlns:p14="http://schemas.microsoft.com/office/powerpoint/2010/main" val="2848339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Examinons de plus près certains des principaux avantages des archives.</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archives jouent un rôle fondamental en fournissant des preuves des activités passées. Les archives préservent également des dossiers essentiels relatifs à la politique, à l’économie ou à la société; elles constituent des lieux clés d’apprentissage sur les réalisations accomplies dans les domaines des arts, de la culture et des sports au Canada.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Les avantages économiques (652 millions de dollars par année) et les avantages éducatifs (41 millions de dollars) des archives canadiennes sont importants. </a:t>
            </a:r>
          </a:p>
          <a:p>
            <a:pPr marL="171450" indent="-171450" algn="l" rtl="0">
              <a:buFont typeface="Arial" panose="020B0604020202020204" pitchFamily="34" charset="0"/>
              <a:buChar char="•"/>
            </a:pPr>
            <a:r>
              <a:rPr lang="fr-ca" b="0" i="0" u="none" baseline="0" dirty="0">
                <a:latin typeface="Arial" panose="020B0604020202020204" pitchFamily="34" charset="0"/>
                <a:cs typeface="Arial" panose="020B0604020202020204" pitchFamily="34" charset="0"/>
              </a:rPr>
              <a:t>Pour chaque dollar investi dans les archives, la société obtient près de 3 $ en avantages.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latin typeface="Arial" panose="020B0604020202020204" pitchFamily="34" charset="0"/>
                <a:cs typeface="Arial" panose="020B0604020202020204" pitchFamily="34" charset="0"/>
              </a:rPr>
              <a:t>Les avantages des archives pour la société canadienne sont considérables et il est essentiel que les archives continuent d’être financées et soutenues adéquatement pour assurer leur santé et leur viabilité à long terme. </a:t>
            </a:r>
            <a:endParaRPr lang="fr-ca" dirty="0"/>
          </a:p>
        </p:txBody>
      </p:sp>
      <p:sp>
        <p:nvSpPr>
          <p:cNvPr id="4" name="Slide Number Placeholder 3"/>
          <p:cNvSpPr>
            <a:spLocks noGrp="1"/>
          </p:cNvSpPr>
          <p:nvPr>
            <p:ph type="sldNum" sz="quarter" idx="5"/>
          </p:nvPr>
        </p:nvSpPr>
        <p:spPr/>
        <p:txBody>
          <a:bodyPr/>
          <a:lstStyle/>
          <a:p>
            <a:fld id="{055B86ED-DAC2-4595-8883-88D40FB63A70}" type="slidenum">
              <a:rPr lang="en-US" smtClean="0"/>
              <a:t>9</a:t>
            </a:fld>
            <a:endParaRPr lang="en-US"/>
          </a:p>
        </p:txBody>
      </p:sp>
    </p:spTree>
    <p:extLst>
      <p:ext uri="{BB962C8B-B14F-4D97-AF65-F5344CB8AC3E}">
        <p14:creationId xmlns:p14="http://schemas.microsoft.com/office/powerpoint/2010/main" val="79667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06C120-7B82-46CD-86A0-E3796531BAED}"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6249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C619DCF-5D69-4CFC-A6EB-47443742765E}" type="datetime1">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24484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ECB95-B3EA-41BD-A14C-2C1CF5A125CD}"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74785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A4040-CCB7-427F-9A4F-62DF48194BE4}"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69251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623573-FE12-43B8-91B0-A4A86A98B810}"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96312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8ADAF-AA6A-4F32-9748-C6762EF3FC3B}"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87586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6EB37-9AB7-478B-979A-FF366E87E4A4}"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07164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2C4EB-8FCA-41A9-9CC3-3FA82DC46C35}"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426002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6109B7-4DEE-48E5-93D1-998055D9A802}"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43547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C23FE3-924B-4590-8C8D-1B38D0F9F67F}"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75562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964C76-C47D-42F7-89F7-D199F1D3A750}" type="datetime1">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70186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59F383-5B3E-4ED3-BCD1-1C503D69108F}"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348673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AC9F19-5AFF-4436-9B7F-6D17895AE245}" type="datetime1">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09377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B329B0-70C6-4D82-8DB1-555ED1F93404}" type="datetime1">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268510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4CF28-C796-4CFD-88C6-96978D168B40}" type="datetime1">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1997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510E0-12AD-4AE4-8C61-E94AA87D69DD}"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204504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403073-84B9-471D-8391-2BACA979E691}" type="datetime1">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5B44-5C1C-4BC8-B662-A30C480AED9E}" type="slidenum">
              <a:rPr lang="en-US" smtClean="0"/>
              <a:t>‹#›</a:t>
            </a:fld>
            <a:endParaRPr lang="en-US"/>
          </a:p>
        </p:txBody>
      </p:sp>
    </p:spTree>
    <p:extLst>
      <p:ext uri="{BB962C8B-B14F-4D97-AF65-F5344CB8AC3E}">
        <p14:creationId xmlns:p14="http://schemas.microsoft.com/office/powerpoint/2010/main" val="255082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4734854-CA23-49BE-A464-1D43A4F8D919}" type="datetime1">
              <a:rPr lang="en-US" smtClean="0"/>
              <a:t>11/24/2020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9545B44-5C1C-4BC8-B662-A30C480AED9E}" type="slidenum">
              <a:rPr lang="en-US" smtClean="0"/>
              <a:t>‹#›</a:t>
            </a:fld>
            <a:endParaRPr lang="en-US"/>
          </a:p>
        </p:txBody>
      </p:sp>
    </p:spTree>
    <p:extLst>
      <p:ext uri="{BB962C8B-B14F-4D97-AF65-F5344CB8AC3E}">
        <p14:creationId xmlns:p14="http://schemas.microsoft.com/office/powerpoint/2010/main" val="32681885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716840-EB01-7C4C-9756-8E0716FA6642}"/>
              </a:ext>
            </a:extLst>
          </p:cNvPr>
          <p:cNvSpPr/>
          <p:nvPr/>
        </p:nvSpPr>
        <p:spPr>
          <a:xfrm>
            <a:off x="1" y="-5443"/>
            <a:ext cx="12192000" cy="6863443"/>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descr="A picture containing outdoor, sitting, water, boat&#10;&#10;Description automatically generated">
            <a:extLst>
              <a:ext uri="{FF2B5EF4-FFF2-40B4-BE49-F238E27FC236}">
                <a16:creationId xmlns:a16="http://schemas.microsoft.com/office/drawing/2014/main" id="{ABAC6120-A81F-45EA-A528-C2594133607A}"/>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2" t="-79" r="3" b="79"/>
          <a:stretch/>
        </p:blipFill>
        <p:spPr>
          <a:xfrm>
            <a:off x="0" y="-5443"/>
            <a:ext cx="12192000" cy="6863443"/>
          </a:xfrm>
          <a:prstGeom prst="rect">
            <a:avLst/>
          </a:prstGeom>
          <a:solidFill>
            <a:schemeClr val="tx1">
              <a:alpha val="12000"/>
            </a:schemeClr>
          </a:solidFill>
        </p:spPr>
      </p:pic>
      <p:sp>
        <p:nvSpPr>
          <p:cNvPr id="5" name="Title 1">
            <a:extLst>
              <a:ext uri="{FF2B5EF4-FFF2-40B4-BE49-F238E27FC236}">
                <a16:creationId xmlns:a16="http://schemas.microsoft.com/office/drawing/2014/main" id="{F1B8EBBE-D4F9-4506-8B02-E79609D21361}"/>
              </a:ext>
            </a:extLst>
          </p:cNvPr>
          <p:cNvSpPr txBox="1">
            <a:spLocks/>
          </p:cNvSpPr>
          <p:nvPr/>
        </p:nvSpPr>
        <p:spPr>
          <a:xfrm>
            <a:off x="973810" y="1211913"/>
            <a:ext cx="10244379" cy="3479909"/>
          </a:xfrm>
          <a:prstGeom prst="rect">
            <a:avLst/>
          </a:prstGeom>
          <a:noFill/>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CA" sz="5100" b="1" dirty="0"/>
              <a:t>La </a:t>
            </a:r>
            <a:r>
              <a:rPr lang="en-CA" sz="5100" b="1" dirty="0" err="1"/>
              <a:t>valeur</a:t>
            </a:r>
            <a:r>
              <a:rPr lang="en-CA" sz="5100" b="1" dirty="0"/>
              <a:t> des </a:t>
            </a:r>
            <a:r>
              <a:rPr lang="en-CA" sz="5100" b="1" dirty="0" err="1"/>
              <a:t>galeries</a:t>
            </a:r>
            <a:r>
              <a:rPr lang="en-CA" sz="5100" b="1" dirty="0"/>
              <a:t>, des </a:t>
            </a:r>
            <a:r>
              <a:rPr lang="en-CA" sz="5100" b="1" dirty="0" err="1"/>
              <a:t>bibliothèques</a:t>
            </a:r>
            <a:r>
              <a:rPr lang="en-CA" sz="5100" b="1" dirty="0"/>
              <a:t>, des archives et des </a:t>
            </a:r>
            <a:r>
              <a:rPr lang="en-CA" sz="5100" b="1" dirty="0" err="1"/>
              <a:t>musées</a:t>
            </a:r>
            <a:r>
              <a:rPr lang="en-CA" sz="5100" b="1" dirty="0"/>
              <a:t> (GLAM </a:t>
            </a:r>
            <a:r>
              <a:rPr lang="en-CA" sz="5100" b="1" dirty="0" err="1"/>
              <a:t>ou</a:t>
            </a:r>
            <a:r>
              <a:rPr lang="en-CA" sz="5100" b="1" dirty="0"/>
              <a:t> institutions de </a:t>
            </a:r>
            <a:r>
              <a:rPr lang="en-CA" sz="5100" b="1" dirty="0" err="1"/>
              <a:t>mémoire</a:t>
            </a:r>
            <a:r>
              <a:rPr lang="en-CA" sz="5100" b="1" dirty="0"/>
              <a:t>) au Canada</a:t>
            </a:r>
          </a:p>
        </p:txBody>
      </p:sp>
      <p:sp>
        <p:nvSpPr>
          <p:cNvPr id="6" name="Title 1">
            <a:extLst>
              <a:ext uri="{FF2B5EF4-FFF2-40B4-BE49-F238E27FC236}">
                <a16:creationId xmlns:a16="http://schemas.microsoft.com/office/drawing/2014/main" id="{2424807D-98FD-499D-8070-FCD51BD3ED0B}"/>
              </a:ext>
            </a:extLst>
          </p:cNvPr>
          <p:cNvSpPr txBox="1">
            <a:spLocks/>
          </p:cNvSpPr>
          <p:nvPr/>
        </p:nvSpPr>
        <p:spPr>
          <a:xfrm>
            <a:off x="973810" y="5719259"/>
            <a:ext cx="8007458" cy="379838"/>
          </a:xfrm>
          <a:prstGeom prst="rect">
            <a:avLst/>
          </a:prstGeom>
          <a:effectLst/>
        </p:spPr>
        <p:txBody>
          <a:bodyPr vert="horz" lIns="91440" tIns="45720" rIns="91440" bIns="45720" rtlCol="0" anchor="b">
            <a:normAutofit fontScale="775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a:t>Faits </a:t>
            </a:r>
            <a:r>
              <a:rPr lang="en-US" sz="1800" dirty="0" err="1"/>
              <a:t>saillants</a:t>
            </a:r>
            <a:r>
              <a:rPr lang="en-US" sz="1800" dirty="0"/>
              <a:t> de </a:t>
            </a:r>
            <a:r>
              <a:rPr lang="en-US" sz="1800" dirty="0" err="1"/>
              <a:t>l’étude</a:t>
            </a:r>
            <a:r>
              <a:rPr lang="en-US" sz="1800" dirty="0"/>
              <a:t> sur la </a:t>
            </a:r>
            <a:r>
              <a:rPr lang="en-US" sz="1800" dirty="0" err="1"/>
              <a:t>valeur</a:t>
            </a:r>
            <a:r>
              <a:rPr lang="en-US" sz="1800" dirty="0"/>
              <a:t> des GLAM au Canada de </a:t>
            </a:r>
            <a:r>
              <a:rPr lang="en-US" sz="1800" dirty="0" err="1"/>
              <a:t>décembre</a:t>
            </a:r>
            <a:r>
              <a:rPr lang="en-US" sz="1800" dirty="0"/>
              <a:t> 2019 </a:t>
            </a:r>
          </a:p>
        </p:txBody>
      </p:sp>
    </p:spTree>
    <p:extLst>
      <p:ext uri="{BB962C8B-B14F-4D97-AF65-F5344CB8AC3E}">
        <p14:creationId xmlns:p14="http://schemas.microsoft.com/office/powerpoint/2010/main" val="194157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tationary, implement, pencil, room&#10;&#10;Description automatically generated">
            <a:extLst>
              <a:ext uri="{FF2B5EF4-FFF2-40B4-BE49-F238E27FC236}">
                <a16:creationId xmlns:a16="http://schemas.microsoft.com/office/drawing/2014/main" id="{C054144F-534D-5B4D-AD94-C1857DC8B534}"/>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24084" b="19667"/>
          <a:stretch/>
        </p:blipFill>
        <p:spPr>
          <a:xfrm>
            <a:off x="573457" y="10896"/>
            <a:ext cx="12191980" cy="6857990"/>
          </a:xfrm>
          <a:prstGeom prst="rect">
            <a:avLst/>
          </a:prstGeom>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ECE03-2175-DF4B-84AA-9BA747512468}"/>
              </a:ext>
            </a:extLst>
          </p:cNvPr>
          <p:cNvSpPr/>
          <p:nvPr/>
        </p:nvSpPr>
        <p:spPr>
          <a:xfrm>
            <a:off x="-108488" y="0"/>
            <a:ext cx="2293749" cy="6863443"/>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3C333A-E2F6-A54C-A063-D9BED0DC87DF}"/>
              </a:ext>
            </a:extLst>
          </p:cNvPr>
          <p:cNvSpPr txBox="1">
            <a:spLocks/>
          </p:cNvSpPr>
          <p:nvPr/>
        </p:nvSpPr>
        <p:spPr>
          <a:xfrm>
            <a:off x="2638957" y="86574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b="1" dirty="0"/>
              <a:t>Principaux avantages </a:t>
            </a:r>
            <a:br>
              <a:rPr lang="fr-ca" sz="4800" b="1" dirty="0"/>
            </a:br>
            <a:r>
              <a:rPr lang="fr-ca" sz="4800" dirty="0"/>
              <a:t>des musées</a:t>
            </a:r>
            <a:endParaRPr lang="en-US" sz="4800" dirty="0"/>
          </a:p>
        </p:txBody>
      </p:sp>
      <p:sp>
        <p:nvSpPr>
          <p:cNvPr id="8" name="Content Placeholder 2">
            <a:extLst>
              <a:ext uri="{FF2B5EF4-FFF2-40B4-BE49-F238E27FC236}">
                <a16:creationId xmlns:a16="http://schemas.microsoft.com/office/drawing/2014/main" id="{035CD504-3B02-5846-B521-403A9D9FCC22}"/>
              </a:ext>
            </a:extLst>
          </p:cNvPr>
          <p:cNvSpPr txBox="1">
            <a:spLocks/>
          </p:cNvSpPr>
          <p:nvPr/>
        </p:nvSpPr>
        <p:spPr>
          <a:xfrm>
            <a:off x="2652580" y="1725689"/>
            <a:ext cx="9690652" cy="489746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fr-ca" sz="2800" dirty="0">
                <a:solidFill>
                  <a:schemeClr val="tx1"/>
                </a:solidFill>
              </a:rPr>
              <a:t>Créer un sens de la </a:t>
            </a:r>
            <a:r>
              <a:rPr lang="fr-ca" sz="2800" b="1" dirty="0">
                <a:solidFill>
                  <a:schemeClr val="tx1"/>
                </a:solidFill>
              </a:rPr>
              <a:t>communauté et un sentiment d’appartenance</a:t>
            </a:r>
          </a:p>
          <a:p>
            <a:pPr>
              <a:lnSpc>
                <a:spcPct val="90000"/>
              </a:lnSpc>
            </a:pPr>
            <a:r>
              <a:rPr lang="fr-ca" sz="2800" b="1" dirty="0">
                <a:solidFill>
                  <a:schemeClr val="tx1"/>
                </a:solidFill>
              </a:rPr>
              <a:t>Éduquer, inspirer et contribuer </a:t>
            </a:r>
            <a:r>
              <a:rPr lang="fr-ca" sz="2800" dirty="0">
                <a:solidFill>
                  <a:schemeClr val="tx1"/>
                </a:solidFill>
              </a:rPr>
              <a:t>à notre qualité de vie générale</a:t>
            </a:r>
          </a:p>
          <a:p>
            <a:pPr>
              <a:lnSpc>
                <a:spcPct val="90000"/>
              </a:lnSpc>
            </a:pPr>
            <a:r>
              <a:rPr lang="fr-ca" sz="2800" dirty="0">
                <a:solidFill>
                  <a:schemeClr val="tx1"/>
                </a:solidFill>
              </a:rPr>
              <a:t>Avantages</a:t>
            </a:r>
            <a:r>
              <a:rPr lang="fr-ca" sz="2800" b="1" dirty="0">
                <a:solidFill>
                  <a:schemeClr val="tx1"/>
                </a:solidFill>
              </a:rPr>
              <a:t> économiques et éducatifs</a:t>
            </a:r>
            <a:r>
              <a:rPr lang="fr-ca" sz="2800" dirty="0">
                <a:solidFill>
                  <a:schemeClr val="tx1"/>
                </a:solidFill>
              </a:rPr>
              <a:t> </a:t>
            </a:r>
          </a:p>
        </p:txBody>
      </p:sp>
    </p:spTree>
    <p:extLst>
      <p:ext uri="{BB962C8B-B14F-4D97-AF65-F5344CB8AC3E}">
        <p14:creationId xmlns:p14="http://schemas.microsoft.com/office/powerpoint/2010/main" val="357683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716840-EB01-7C4C-9756-8E0716FA6642}"/>
              </a:ext>
            </a:extLst>
          </p:cNvPr>
          <p:cNvSpPr/>
          <p:nvPr/>
        </p:nvSpPr>
        <p:spPr>
          <a:xfrm>
            <a:off x="1" y="-5443"/>
            <a:ext cx="12192000" cy="6863443"/>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4" descr="photo of brown tunnel">
            <a:extLst>
              <a:ext uri="{FF2B5EF4-FFF2-40B4-BE49-F238E27FC236}">
                <a16:creationId xmlns:a16="http://schemas.microsoft.com/office/drawing/2014/main" id="{3E2FF780-4A4A-9B4F-8BAB-36FFE865DC85}"/>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t="10256" b="547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1B8EBBE-D4F9-4506-8B02-E79609D21361}"/>
              </a:ext>
            </a:extLst>
          </p:cNvPr>
          <p:cNvSpPr txBox="1">
            <a:spLocks/>
          </p:cNvSpPr>
          <p:nvPr/>
        </p:nvSpPr>
        <p:spPr>
          <a:xfrm>
            <a:off x="973810" y="1211913"/>
            <a:ext cx="10244379" cy="3479909"/>
          </a:xfrm>
          <a:prstGeom prst="rect">
            <a:avLst/>
          </a:prstGeom>
          <a:no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fr-ca" sz="5400" b="1" dirty="0"/>
              <a:t>Merci</a:t>
            </a:r>
            <a:endParaRPr lang="en-US" sz="5100" dirty="0">
              <a:solidFill>
                <a:schemeClr val="accent6">
                  <a:lumMod val="20000"/>
                  <a:lumOff val="80000"/>
                </a:schemeClr>
              </a:solidFill>
            </a:endParaRPr>
          </a:p>
        </p:txBody>
      </p:sp>
    </p:spTree>
    <p:extLst>
      <p:ext uri="{BB962C8B-B14F-4D97-AF65-F5344CB8AC3E}">
        <p14:creationId xmlns:p14="http://schemas.microsoft.com/office/powerpoint/2010/main" val="43301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id="{19BFE1E5-DFC3-4A44-9398-BAD801C177FA}"/>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5413"/>
          <a:stretch/>
        </p:blipFill>
        <p:spPr>
          <a:xfrm>
            <a:off x="-108488" y="-5443"/>
            <a:ext cx="12300488" cy="6857990"/>
          </a:xfrm>
          <a:prstGeom prst="rect">
            <a:avLst/>
          </a:prstGeom>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1B8EBBE-D4F9-4506-8B02-E79609D21361}"/>
              </a:ext>
            </a:extLst>
          </p:cNvPr>
          <p:cNvSpPr txBox="1">
            <a:spLocks/>
          </p:cNvSpPr>
          <p:nvPr/>
        </p:nvSpPr>
        <p:spPr>
          <a:xfrm>
            <a:off x="2557220" y="775786"/>
            <a:ext cx="8009238" cy="1785744"/>
          </a:xfrm>
          <a:prstGeom prst="rect">
            <a:avLst/>
          </a:prstGeom>
          <a:no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CA" sz="5100" b="1" dirty="0" err="1"/>
              <a:t>Contexte</a:t>
            </a:r>
            <a:endParaRPr lang="en-US" sz="5100" dirty="0">
              <a:solidFill>
                <a:schemeClr val="accent6">
                  <a:lumMod val="20000"/>
                  <a:lumOff val="80000"/>
                </a:schemeClr>
              </a:solidFill>
            </a:endParaRPr>
          </a:p>
        </p:txBody>
      </p:sp>
      <p:sp>
        <p:nvSpPr>
          <p:cNvPr id="9" name="Rectangle 8">
            <a:extLst>
              <a:ext uri="{FF2B5EF4-FFF2-40B4-BE49-F238E27FC236}">
                <a16:creationId xmlns:a16="http://schemas.microsoft.com/office/drawing/2014/main" id="{3E5ECE03-2175-DF4B-84AA-9BA747512468}"/>
              </a:ext>
            </a:extLst>
          </p:cNvPr>
          <p:cNvSpPr/>
          <p:nvPr/>
        </p:nvSpPr>
        <p:spPr>
          <a:xfrm>
            <a:off x="-108488" y="0"/>
            <a:ext cx="2293749" cy="6863443"/>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5FC36E2-0988-0D4D-9D60-496F53B3C765}"/>
              </a:ext>
            </a:extLst>
          </p:cNvPr>
          <p:cNvSpPr txBox="1">
            <a:spLocks/>
          </p:cNvSpPr>
          <p:nvPr/>
        </p:nvSpPr>
        <p:spPr>
          <a:xfrm>
            <a:off x="2557220" y="2217541"/>
            <a:ext cx="9369445"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nSpc>
                <a:spcPct val="110000"/>
              </a:lnSpc>
              <a:spcBef>
                <a:spcPct val="20000"/>
              </a:spcBef>
              <a:spcAft>
                <a:spcPts val="600"/>
              </a:spcAft>
              <a:buClr>
                <a:schemeClr val="tx1"/>
              </a:buClr>
              <a:buSzPct val="80000"/>
              <a:buFont typeface="Wingdings 3" panose="05040102010807070707" pitchFamily="18" charset="2"/>
              <a:buChar char=""/>
            </a:pPr>
            <a:endParaRPr lang="en-US" sz="2800" cap="none" dirty="0">
              <a:latin typeface="+mn-lt"/>
              <a:ea typeface="+mn-ea"/>
              <a:cs typeface="+mn-cs"/>
            </a:endParaRPr>
          </a:p>
        </p:txBody>
      </p:sp>
    </p:spTree>
    <p:extLst>
      <p:ext uri="{BB962C8B-B14F-4D97-AF65-F5344CB8AC3E}">
        <p14:creationId xmlns:p14="http://schemas.microsoft.com/office/powerpoint/2010/main" val="198252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982D93-0023-244F-81B3-4BE08972196D}"/>
              </a:ext>
            </a:extLst>
          </p:cNvPr>
          <p:cNvPicPr>
            <a:picLocks noChangeAspect="1"/>
          </p:cNvPicPr>
          <p:nvPr/>
        </p:nvPicPr>
        <p:blipFill rotWithShape="1">
          <a:blip r:embed="rId3">
            <a:alphaModFix amt="40000"/>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6736" b="8678"/>
          <a:stretch/>
        </p:blipFill>
        <p:spPr>
          <a:xfrm>
            <a:off x="-108488" y="-10886"/>
            <a:ext cx="12300488" cy="6857990"/>
          </a:xfrm>
          <a:prstGeom prst="rect">
            <a:avLst/>
          </a:prstGeom>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40CD117-219F-5D4A-81B0-D8D298F34A20}"/>
              </a:ext>
            </a:extLst>
          </p:cNvPr>
          <p:cNvSpPr txBox="1">
            <a:spLocks/>
          </p:cNvSpPr>
          <p:nvPr/>
        </p:nvSpPr>
        <p:spPr>
          <a:xfrm>
            <a:off x="2557220" y="757993"/>
            <a:ext cx="8508569" cy="1427270"/>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b="1" dirty="0"/>
              <a:t>Principales conclusions </a:t>
            </a:r>
            <a:r>
              <a:rPr lang="fr-ca" sz="4800" dirty="0"/>
              <a:t>en chiffres</a:t>
            </a:r>
            <a:endParaRPr lang="en-US" sz="4800" dirty="0"/>
          </a:p>
        </p:txBody>
      </p:sp>
      <p:sp>
        <p:nvSpPr>
          <p:cNvPr id="9" name="Title 1">
            <a:extLst>
              <a:ext uri="{FF2B5EF4-FFF2-40B4-BE49-F238E27FC236}">
                <a16:creationId xmlns:a16="http://schemas.microsoft.com/office/drawing/2014/main" id="{399B55A2-C4AC-DF4B-981B-0C6AC8C463E1}"/>
              </a:ext>
            </a:extLst>
          </p:cNvPr>
          <p:cNvSpPr txBox="1">
            <a:spLocks/>
          </p:cNvSpPr>
          <p:nvPr/>
        </p:nvSpPr>
        <p:spPr>
          <a:xfrm>
            <a:off x="2557220" y="2217541"/>
            <a:ext cx="9369445" cy="3629806"/>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nSpc>
                <a:spcPct val="110000"/>
              </a:lnSpc>
              <a:spcBef>
                <a:spcPct val="20000"/>
              </a:spcBef>
              <a:spcAft>
                <a:spcPts val="600"/>
              </a:spcAft>
              <a:buClr>
                <a:schemeClr val="tx1"/>
              </a:buClr>
              <a:buSzPct val="80000"/>
              <a:buFont typeface="Wingdings 3" panose="05040102010807070707" pitchFamily="18" charset="2"/>
              <a:buChar char=""/>
            </a:pPr>
            <a:r>
              <a:rPr lang="fr-ca" sz="2800" b="1" cap="none" dirty="0"/>
              <a:t>150 millions </a:t>
            </a:r>
            <a:r>
              <a:rPr lang="fr-ca" sz="2800" cap="none" dirty="0"/>
              <a:t>de visites annuelles</a:t>
            </a:r>
          </a:p>
          <a:p>
            <a:pPr marL="285750" indent="-285750">
              <a:lnSpc>
                <a:spcPct val="110000"/>
              </a:lnSpc>
              <a:spcBef>
                <a:spcPct val="20000"/>
              </a:spcBef>
              <a:spcAft>
                <a:spcPts val="600"/>
              </a:spcAft>
              <a:buClr>
                <a:schemeClr val="tx1"/>
              </a:buClr>
              <a:buSzPct val="80000"/>
              <a:buFont typeface="Wingdings 3" panose="05040102010807070707" pitchFamily="18" charset="2"/>
              <a:buChar char=""/>
            </a:pPr>
            <a:r>
              <a:rPr lang="fr-ca" sz="2800" b="1" cap="none" dirty="0"/>
              <a:t> 8,6 milliards de dollars </a:t>
            </a:r>
            <a:r>
              <a:rPr lang="fr-ca" sz="2800" cap="none" dirty="0"/>
              <a:t>par année en avantages économiques</a:t>
            </a:r>
          </a:p>
          <a:p>
            <a:pPr marL="285750" indent="-285750">
              <a:lnSpc>
                <a:spcPct val="110000"/>
              </a:lnSpc>
              <a:spcBef>
                <a:spcPct val="20000"/>
              </a:spcBef>
              <a:spcAft>
                <a:spcPts val="600"/>
              </a:spcAft>
              <a:buClr>
                <a:schemeClr val="tx1"/>
              </a:buClr>
              <a:buSzPct val="80000"/>
              <a:buFont typeface="Wingdings 3" panose="05040102010807070707" pitchFamily="18" charset="2"/>
              <a:buChar char=""/>
            </a:pPr>
            <a:r>
              <a:rPr lang="fr-ca" sz="2800" cap="none" dirty="0"/>
              <a:t>Pour chaque </a:t>
            </a:r>
            <a:r>
              <a:rPr lang="fr-ca" sz="2800" b="1" cap="none" dirty="0"/>
              <a:t>dollar</a:t>
            </a:r>
            <a:r>
              <a:rPr lang="fr-ca" sz="2800" cap="none" dirty="0"/>
              <a:t> investi dans les institutions de mémoire, la société canadienne obtient </a:t>
            </a:r>
            <a:r>
              <a:rPr lang="fr-ca" sz="2800" b="1" cap="none" dirty="0"/>
              <a:t>près de 4 dollars</a:t>
            </a:r>
            <a:r>
              <a:rPr lang="fr-ca" sz="2800" cap="none" dirty="0"/>
              <a:t> en avantages</a:t>
            </a:r>
          </a:p>
        </p:txBody>
      </p:sp>
      <p:sp>
        <p:nvSpPr>
          <p:cNvPr id="11" name="Rectangle 10">
            <a:extLst>
              <a:ext uri="{FF2B5EF4-FFF2-40B4-BE49-F238E27FC236}">
                <a16:creationId xmlns:a16="http://schemas.microsoft.com/office/drawing/2014/main" id="{FB314FA8-5CE7-AA4B-999E-886EA551C799}"/>
              </a:ext>
            </a:extLst>
          </p:cNvPr>
          <p:cNvSpPr/>
          <p:nvPr/>
        </p:nvSpPr>
        <p:spPr>
          <a:xfrm>
            <a:off x="-108488" y="0"/>
            <a:ext cx="2293749" cy="6863443"/>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33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glass window&#10;&#10;Description automatically generated">
            <a:extLst>
              <a:ext uri="{FF2B5EF4-FFF2-40B4-BE49-F238E27FC236}">
                <a16:creationId xmlns:a16="http://schemas.microsoft.com/office/drawing/2014/main" id="{385ED63D-7254-E14D-9171-C1654228804A}"/>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8764" b="36237"/>
          <a:stretch/>
        </p:blipFill>
        <p:spPr>
          <a:xfrm>
            <a:off x="-3175" y="-15328"/>
            <a:ext cx="12191980" cy="6857990"/>
          </a:xfrm>
          <a:prstGeom prst="rect">
            <a:avLst/>
          </a:prstGeom>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40CD117-219F-5D4A-81B0-D8D298F34A20}"/>
              </a:ext>
            </a:extLst>
          </p:cNvPr>
          <p:cNvSpPr txBox="1">
            <a:spLocks/>
          </p:cNvSpPr>
          <p:nvPr/>
        </p:nvSpPr>
        <p:spPr>
          <a:xfrm>
            <a:off x="2557220" y="955023"/>
            <a:ext cx="8508569" cy="1427270"/>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b="1" dirty="0"/>
              <a:t>AVANTAGES </a:t>
            </a:r>
            <a:r>
              <a:rPr lang="fr-ca" sz="4800" dirty="0"/>
              <a:t>DES INSTITUTIONS DE MÉMOIRE</a:t>
            </a:r>
            <a:endParaRPr lang="en-US" sz="4800" dirty="0"/>
          </a:p>
        </p:txBody>
      </p:sp>
      <p:sp>
        <p:nvSpPr>
          <p:cNvPr id="9" name="Title 1">
            <a:extLst>
              <a:ext uri="{FF2B5EF4-FFF2-40B4-BE49-F238E27FC236}">
                <a16:creationId xmlns:a16="http://schemas.microsoft.com/office/drawing/2014/main" id="{399B55A2-C4AC-DF4B-981B-0C6AC8C463E1}"/>
              </a:ext>
            </a:extLst>
          </p:cNvPr>
          <p:cNvSpPr txBox="1">
            <a:spLocks/>
          </p:cNvSpPr>
          <p:nvPr/>
        </p:nvSpPr>
        <p:spPr>
          <a:xfrm>
            <a:off x="2557220" y="2392630"/>
            <a:ext cx="9369445" cy="297180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nSpc>
                <a:spcPct val="110000"/>
              </a:lnSpc>
              <a:spcBef>
                <a:spcPct val="20000"/>
              </a:spcBef>
              <a:spcAft>
                <a:spcPts val="600"/>
              </a:spcAft>
              <a:buClr>
                <a:schemeClr val="tx1"/>
              </a:buClr>
              <a:buSzPct val="80000"/>
              <a:buFont typeface="Wingdings 3" panose="05040102010807070707" pitchFamily="18" charset="2"/>
              <a:buChar char=""/>
            </a:pPr>
            <a:r>
              <a:rPr lang="en-US" sz="2800" b="1" cap="none" dirty="0" err="1">
                <a:latin typeface="+mn-lt"/>
                <a:ea typeface="+mn-ea"/>
                <a:cs typeface="+mn-cs"/>
              </a:rPr>
              <a:t>Alphabétisation</a:t>
            </a:r>
            <a:r>
              <a:rPr lang="en-US" sz="2800" b="1" cap="none" dirty="0">
                <a:latin typeface="+mn-lt"/>
                <a:ea typeface="+mn-ea"/>
                <a:cs typeface="+mn-cs"/>
              </a:rPr>
              <a:t>, </a:t>
            </a:r>
            <a:r>
              <a:rPr lang="en-US" sz="2800" b="1" cap="none" dirty="0" err="1">
                <a:latin typeface="+mn-lt"/>
                <a:ea typeface="+mn-ea"/>
                <a:cs typeface="+mn-cs"/>
              </a:rPr>
              <a:t>curiosité</a:t>
            </a:r>
            <a:r>
              <a:rPr lang="en-US" sz="2800" b="1" cap="none" dirty="0">
                <a:latin typeface="+mn-lt"/>
                <a:ea typeface="+mn-ea"/>
                <a:cs typeface="+mn-cs"/>
              </a:rPr>
              <a:t>, innovation, </a:t>
            </a:r>
            <a:r>
              <a:rPr lang="en-US" sz="2800" b="1" cap="none" dirty="0" err="1">
                <a:latin typeface="+mn-lt"/>
                <a:ea typeface="+mn-ea"/>
                <a:cs typeface="+mn-cs"/>
              </a:rPr>
              <a:t>connaissance</a:t>
            </a:r>
            <a:r>
              <a:rPr lang="en-US" sz="2800" b="1" cap="none" dirty="0">
                <a:latin typeface="+mn-lt"/>
                <a:ea typeface="+mn-ea"/>
                <a:cs typeface="+mn-cs"/>
              </a:rPr>
              <a:t> et </a:t>
            </a:r>
            <a:r>
              <a:rPr lang="en-US" sz="2800" b="1" cap="none" dirty="0" err="1">
                <a:latin typeface="+mn-lt"/>
                <a:ea typeface="+mn-ea"/>
                <a:cs typeface="+mn-cs"/>
              </a:rPr>
              <a:t>créativité</a:t>
            </a:r>
            <a:r>
              <a:rPr lang="en-US" sz="2800" b="1" cap="none" dirty="0">
                <a:latin typeface="+mn-lt"/>
                <a:ea typeface="+mn-ea"/>
                <a:cs typeface="+mn-cs"/>
              </a:rPr>
              <a:t> </a:t>
            </a:r>
            <a:r>
              <a:rPr lang="en-US" sz="2800" cap="none" dirty="0">
                <a:latin typeface="+mn-lt"/>
                <a:ea typeface="+mn-ea"/>
                <a:cs typeface="+mn-cs"/>
              </a:rPr>
              <a:t>accrues </a:t>
            </a:r>
          </a:p>
          <a:p>
            <a:pPr marL="285750" indent="-285750">
              <a:lnSpc>
                <a:spcPct val="110000"/>
              </a:lnSpc>
              <a:spcBef>
                <a:spcPct val="20000"/>
              </a:spcBef>
              <a:spcAft>
                <a:spcPts val="600"/>
              </a:spcAft>
              <a:buClr>
                <a:schemeClr val="tx1"/>
              </a:buClr>
              <a:buSzPct val="80000"/>
              <a:buFont typeface="Wingdings 3" panose="05040102010807070707" pitchFamily="18" charset="2"/>
              <a:buChar char=""/>
            </a:pPr>
            <a:r>
              <a:rPr lang="en-US" sz="2800" cap="none" dirty="0" err="1">
                <a:latin typeface="+mn-lt"/>
                <a:ea typeface="+mn-ea"/>
                <a:cs typeface="+mn-cs"/>
              </a:rPr>
              <a:t>Amélioration</a:t>
            </a:r>
            <a:r>
              <a:rPr lang="en-US" sz="2800" cap="none" dirty="0">
                <a:latin typeface="+mn-lt"/>
                <a:ea typeface="+mn-ea"/>
                <a:cs typeface="+mn-cs"/>
              </a:rPr>
              <a:t> de la </a:t>
            </a:r>
            <a:r>
              <a:rPr lang="en-US" sz="2800" b="1" cap="none" dirty="0" err="1">
                <a:latin typeface="+mn-lt"/>
                <a:ea typeface="+mn-ea"/>
                <a:cs typeface="+mn-cs"/>
              </a:rPr>
              <a:t>santé</a:t>
            </a:r>
            <a:r>
              <a:rPr lang="en-US" sz="2800" b="1" cap="none" dirty="0">
                <a:latin typeface="+mn-lt"/>
                <a:ea typeface="+mn-ea"/>
                <a:cs typeface="+mn-cs"/>
              </a:rPr>
              <a:t> </a:t>
            </a:r>
            <a:r>
              <a:rPr lang="en-US" sz="2800" b="1" cap="none" dirty="0" err="1">
                <a:latin typeface="+mn-lt"/>
                <a:ea typeface="+mn-ea"/>
                <a:cs typeface="+mn-cs"/>
              </a:rPr>
              <a:t>globale</a:t>
            </a:r>
            <a:r>
              <a:rPr lang="en-US" sz="2800" b="1" cap="none" dirty="0">
                <a:latin typeface="+mn-lt"/>
                <a:ea typeface="+mn-ea"/>
                <a:cs typeface="+mn-cs"/>
              </a:rPr>
              <a:t> et du bien-</a:t>
            </a:r>
            <a:r>
              <a:rPr lang="en-US" sz="2800" b="1" cap="none" dirty="0" err="1">
                <a:latin typeface="+mn-lt"/>
                <a:ea typeface="+mn-ea"/>
                <a:cs typeface="+mn-cs"/>
              </a:rPr>
              <a:t>être</a:t>
            </a:r>
            <a:r>
              <a:rPr lang="en-US" sz="2800" cap="none" dirty="0">
                <a:latin typeface="+mn-lt"/>
                <a:ea typeface="+mn-ea"/>
                <a:cs typeface="+mn-cs"/>
              </a:rPr>
              <a:t> </a:t>
            </a:r>
          </a:p>
          <a:p>
            <a:pPr marL="285750" indent="-285750">
              <a:lnSpc>
                <a:spcPct val="110000"/>
              </a:lnSpc>
              <a:spcBef>
                <a:spcPct val="20000"/>
              </a:spcBef>
              <a:spcAft>
                <a:spcPts val="600"/>
              </a:spcAft>
              <a:buClr>
                <a:schemeClr val="tx1"/>
              </a:buClr>
              <a:buSzPct val="80000"/>
              <a:buFont typeface="Wingdings 3" panose="05040102010807070707" pitchFamily="18" charset="2"/>
              <a:buChar char=""/>
            </a:pPr>
            <a:r>
              <a:rPr lang="en-US" sz="2800" cap="none" dirty="0">
                <a:latin typeface="+mn-lt"/>
                <a:ea typeface="+mn-ea"/>
                <a:cs typeface="+mn-cs"/>
              </a:rPr>
              <a:t>Meilleur </a:t>
            </a:r>
            <a:r>
              <a:rPr lang="en-US" sz="2800" cap="none" dirty="0" err="1">
                <a:latin typeface="+mn-lt"/>
                <a:ea typeface="+mn-ea"/>
                <a:cs typeface="+mn-cs"/>
              </a:rPr>
              <a:t>sens</a:t>
            </a:r>
            <a:r>
              <a:rPr lang="en-US" sz="2800" cap="none" dirty="0">
                <a:latin typeface="+mn-lt"/>
                <a:ea typeface="+mn-ea"/>
                <a:cs typeface="+mn-cs"/>
              </a:rPr>
              <a:t> de la </a:t>
            </a:r>
            <a:r>
              <a:rPr lang="en-US" sz="2800" b="1" cap="none" dirty="0" err="1">
                <a:latin typeface="+mn-lt"/>
                <a:ea typeface="+mn-ea"/>
                <a:cs typeface="+mn-cs"/>
              </a:rPr>
              <a:t>communauté</a:t>
            </a:r>
            <a:r>
              <a:rPr lang="en-US" sz="2800" b="1" cap="none" dirty="0">
                <a:latin typeface="+mn-lt"/>
                <a:ea typeface="+mn-ea"/>
                <a:cs typeface="+mn-cs"/>
              </a:rPr>
              <a:t> </a:t>
            </a:r>
          </a:p>
        </p:txBody>
      </p:sp>
      <p:sp>
        <p:nvSpPr>
          <p:cNvPr id="11" name="Rectangle 10">
            <a:extLst>
              <a:ext uri="{FF2B5EF4-FFF2-40B4-BE49-F238E27FC236}">
                <a16:creationId xmlns:a16="http://schemas.microsoft.com/office/drawing/2014/main" id="{FB314FA8-5CE7-AA4B-999E-886EA551C799}"/>
              </a:ext>
            </a:extLst>
          </p:cNvPr>
          <p:cNvSpPr/>
          <p:nvPr/>
        </p:nvSpPr>
        <p:spPr>
          <a:xfrm>
            <a:off x="-108488" y="0"/>
            <a:ext cx="2293749" cy="686344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flag flying on a cloudy day&#10;&#10;Description automatically generated">
            <a:extLst>
              <a:ext uri="{FF2B5EF4-FFF2-40B4-BE49-F238E27FC236}">
                <a16:creationId xmlns:a16="http://schemas.microsoft.com/office/drawing/2014/main" id="{21CA7686-0047-9043-86A8-BAB65C597552}"/>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l="5333"/>
          <a:stretch/>
        </p:blipFill>
        <p:spPr>
          <a:xfrm>
            <a:off x="20" y="10"/>
            <a:ext cx="12191980" cy="6857990"/>
          </a:xfrm>
          <a:prstGeom prst="rect">
            <a:avLst/>
          </a:prstGeom>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314FA8-5CE7-AA4B-999E-886EA551C799}"/>
              </a:ext>
            </a:extLst>
          </p:cNvPr>
          <p:cNvSpPr/>
          <p:nvPr/>
        </p:nvSpPr>
        <p:spPr>
          <a:xfrm>
            <a:off x="-108488" y="0"/>
            <a:ext cx="2293749" cy="68634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8D4C926-5356-8D45-8F52-4D2700336BB5}"/>
              </a:ext>
            </a:extLst>
          </p:cNvPr>
          <p:cNvSpPr txBox="1">
            <a:spLocks/>
          </p:cNvSpPr>
          <p:nvPr/>
        </p:nvSpPr>
        <p:spPr>
          <a:xfrm>
            <a:off x="2633234" y="704046"/>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dirty="0"/>
              <a:t>Comparaisons </a:t>
            </a:r>
            <a:r>
              <a:rPr lang="fr-ca" sz="4800" b="1" dirty="0"/>
              <a:t>sectorielles</a:t>
            </a:r>
            <a:r>
              <a:rPr lang="fr-ca" sz="4800" dirty="0"/>
              <a:t> </a:t>
            </a:r>
            <a:endParaRPr lang="en-US" sz="4800" dirty="0"/>
          </a:p>
        </p:txBody>
      </p:sp>
      <p:sp>
        <p:nvSpPr>
          <p:cNvPr id="12" name="Content Placeholder 2">
            <a:extLst>
              <a:ext uri="{FF2B5EF4-FFF2-40B4-BE49-F238E27FC236}">
                <a16:creationId xmlns:a16="http://schemas.microsoft.com/office/drawing/2014/main" id="{9C7635E1-4168-944D-9B35-A8E6ABB17CE3}"/>
              </a:ext>
            </a:extLst>
          </p:cNvPr>
          <p:cNvSpPr txBox="1">
            <a:spLocks/>
          </p:cNvSpPr>
          <p:nvPr/>
        </p:nvSpPr>
        <p:spPr>
          <a:xfrm>
            <a:off x="2501348" y="980268"/>
            <a:ext cx="8936401" cy="489746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fr-ca" sz="2800" b="1" dirty="0">
                <a:solidFill>
                  <a:schemeClr val="tx1"/>
                </a:solidFill>
              </a:rPr>
              <a:t>Plus</a:t>
            </a:r>
            <a:r>
              <a:rPr lang="fr-ca" sz="2800" dirty="0">
                <a:solidFill>
                  <a:schemeClr val="tx1"/>
                </a:solidFill>
              </a:rPr>
              <a:t> de visiteurs annuels que les </a:t>
            </a:r>
            <a:r>
              <a:rPr lang="fr-ca" sz="2800" b="1" dirty="0">
                <a:solidFill>
                  <a:schemeClr val="tx1"/>
                </a:solidFill>
              </a:rPr>
              <a:t>LCF, LNH et MLB</a:t>
            </a:r>
          </a:p>
          <a:p>
            <a:pPr>
              <a:lnSpc>
                <a:spcPct val="90000"/>
              </a:lnSpc>
            </a:pPr>
            <a:r>
              <a:rPr lang="fr-ca" sz="2800" b="1" dirty="0">
                <a:solidFill>
                  <a:schemeClr val="tx1"/>
                </a:solidFill>
              </a:rPr>
              <a:t>Secteur plus important </a:t>
            </a:r>
            <a:r>
              <a:rPr lang="fr-ca" sz="2800" dirty="0">
                <a:solidFill>
                  <a:schemeClr val="tx1"/>
                </a:solidFill>
              </a:rPr>
              <a:t>que</a:t>
            </a:r>
            <a:r>
              <a:rPr lang="fr-ca" sz="2800" b="1" dirty="0">
                <a:solidFill>
                  <a:schemeClr val="tx1"/>
                </a:solidFill>
              </a:rPr>
              <a:t> le secteur vinicole </a:t>
            </a:r>
            <a:r>
              <a:rPr lang="fr-ca" sz="2800" dirty="0">
                <a:solidFill>
                  <a:schemeClr val="tx1"/>
                </a:solidFill>
              </a:rPr>
              <a:t>au Canada</a:t>
            </a:r>
          </a:p>
        </p:txBody>
      </p:sp>
    </p:spTree>
    <p:extLst>
      <p:ext uri="{BB962C8B-B14F-4D97-AF65-F5344CB8AC3E}">
        <p14:creationId xmlns:p14="http://schemas.microsoft.com/office/powerpoint/2010/main" val="42639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716840-EB01-7C4C-9756-8E0716FA6642}"/>
              </a:ext>
            </a:extLst>
          </p:cNvPr>
          <p:cNvSpPr/>
          <p:nvPr/>
        </p:nvSpPr>
        <p:spPr>
          <a:xfrm>
            <a:off x="1" y="-5443"/>
            <a:ext cx="12192000" cy="6863443"/>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9A2954FF-698C-0449-804C-1A941616F542}"/>
              </a:ext>
            </a:extLst>
          </p:cNvPr>
          <p:cNvPicPr>
            <a:picLocks noChangeAspect="1" noChangeArrowheads="1"/>
          </p:cNvPicPr>
          <p:nvPr/>
        </p:nvPicPr>
        <p:blipFill>
          <a:blip r:embed="rId3">
            <a:alphaModFix amt="11000"/>
            <a:extLst>
              <a:ext uri="{28A0092B-C50C-407E-A947-70E740481C1C}">
                <a14:useLocalDpi xmlns:a14="http://schemas.microsoft.com/office/drawing/2010/main" val="0"/>
              </a:ext>
            </a:extLst>
          </a:blip>
          <a:srcRect/>
          <a:stretch>
            <a:fillRect/>
          </a:stretch>
        </p:blipFill>
        <p:spPr bwMode="auto">
          <a:xfrm>
            <a:off x="0" y="-987825"/>
            <a:ext cx="12191999" cy="789371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95F5245-11E1-B74E-9D07-DB05854B57A8}"/>
              </a:ext>
            </a:extLst>
          </p:cNvPr>
          <p:cNvSpPr txBox="1">
            <a:spLocks/>
          </p:cNvSpPr>
          <p:nvPr/>
        </p:nvSpPr>
        <p:spPr>
          <a:xfrm>
            <a:off x="790213" y="177002"/>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a:t>Répartition régionale </a:t>
            </a:r>
            <a:r>
              <a:rPr lang="fr-ca" dirty="0"/>
              <a:t>de l’étude </a:t>
            </a:r>
          </a:p>
        </p:txBody>
      </p:sp>
      <p:sp>
        <p:nvSpPr>
          <p:cNvPr id="9" name="Rectangle 8">
            <a:extLst>
              <a:ext uri="{FF2B5EF4-FFF2-40B4-BE49-F238E27FC236}">
                <a16:creationId xmlns:a16="http://schemas.microsoft.com/office/drawing/2014/main" id="{F971D30B-9AD5-A747-A650-CD022D860AE4}"/>
              </a:ext>
            </a:extLst>
          </p:cNvPr>
          <p:cNvSpPr/>
          <p:nvPr/>
        </p:nvSpPr>
        <p:spPr>
          <a:xfrm>
            <a:off x="8617058" y="1487837"/>
            <a:ext cx="2965342" cy="2297779"/>
          </a:xfrm>
          <a:prstGeom prst="rect">
            <a:avLst/>
          </a:prstGeom>
        </p:spPr>
        <p:txBody>
          <a:bodyPr vert="horz" lIns="91440" tIns="45720" rIns="91440" bIns="45720" rtlCol="0" anchor="ctr">
            <a:norm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fr-ca" dirty="0"/>
              <a:t>Résultats régionaux en ce qui a trait à la volonté </a:t>
            </a:r>
            <a:r>
              <a:rPr lang="fr-CA" dirty="0"/>
              <a:t>des utilisateurs et des non-utilisateurs pour payer pour les institutions de mémoire</a:t>
            </a:r>
            <a:endParaRPr lang="fr-ca" dirty="0"/>
          </a:p>
        </p:txBody>
      </p:sp>
      <p:pic>
        <p:nvPicPr>
          <p:cNvPr id="1026" name="Picture 2">
            <a:extLst>
              <a:ext uri="{FF2B5EF4-FFF2-40B4-BE49-F238E27FC236}">
                <a16:creationId xmlns:a16="http://schemas.microsoft.com/office/drawing/2014/main" id="{3BE96F00-D4A1-484C-BE15-AA0E64A29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11" y="1467132"/>
            <a:ext cx="7620150" cy="493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69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wo person walking between white walls">
            <a:extLst>
              <a:ext uri="{FF2B5EF4-FFF2-40B4-BE49-F238E27FC236}">
                <a16:creationId xmlns:a16="http://schemas.microsoft.com/office/drawing/2014/main" id="{F2E3DC82-7EEE-364F-9669-EA541282C76C}"/>
              </a:ext>
            </a:extLst>
          </p:cNvPr>
          <p:cNvPicPr>
            <a:picLocks noChangeAspect="1" noChangeArrowheads="1"/>
          </p:cNvPicPr>
          <p:nvPr/>
        </p:nvPicPr>
        <p:blipFill rotWithShape="1">
          <a:blip r:embed="rId3">
            <a:alphaModFix amt="25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bwMode="auto">
          <a:xfrm>
            <a:off x="1018643" y="-10886"/>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ECE03-2175-DF4B-84AA-9BA747512468}"/>
              </a:ext>
            </a:extLst>
          </p:cNvPr>
          <p:cNvSpPr/>
          <p:nvPr/>
        </p:nvSpPr>
        <p:spPr>
          <a:xfrm>
            <a:off x="-108488" y="0"/>
            <a:ext cx="2293749" cy="68634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3C333A-E2F6-A54C-A063-D9BED0DC87DF}"/>
              </a:ext>
            </a:extLst>
          </p:cNvPr>
          <p:cNvSpPr txBox="1">
            <a:spLocks/>
          </p:cNvSpPr>
          <p:nvPr/>
        </p:nvSpPr>
        <p:spPr>
          <a:xfrm>
            <a:off x="2638957" y="86574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b="1" dirty="0"/>
              <a:t>Principaux avantages </a:t>
            </a:r>
            <a:br>
              <a:rPr lang="fr-ca" sz="4800" b="1" dirty="0"/>
            </a:br>
            <a:r>
              <a:rPr lang="fr-ca" sz="4800" dirty="0"/>
              <a:t>des galeries </a:t>
            </a:r>
            <a:endParaRPr lang="en-US" sz="4800" dirty="0"/>
          </a:p>
        </p:txBody>
      </p:sp>
      <p:sp>
        <p:nvSpPr>
          <p:cNvPr id="8" name="Content Placeholder 2">
            <a:extLst>
              <a:ext uri="{FF2B5EF4-FFF2-40B4-BE49-F238E27FC236}">
                <a16:creationId xmlns:a16="http://schemas.microsoft.com/office/drawing/2014/main" id="{035CD504-3B02-5846-B521-403A9D9FCC22}"/>
              </a:ext>
            </a:extLst>
          </p:cNvPr>
          <p:cNvSpPr txBox="1">
            <a:spLocks/>
          </p:cNvSpPr>
          <p:nvPr/>
        </p:nvSpPr>
        <p:spPr>
          <a:xfrm>
            <a:off x="2652580" y="2372809"/>
            <a:ext cx="9690652" cy="283927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fr-ca" sz="2800" dirty="0">
                <a:solidFill>
                  <a:schemeClr val="tx1"/>
                </a:solidFill>
              </a:rPr>
              <a:t>Bon</a:t>
            </a:r>
            <a:r>
              <a:rPr lang="fr-CA" sz="2800" dirty="0">
                <a:solidFill>
                  <a:schemeClr val="tx1"/>
                </a:solidFill>
              </a:rPr>
              <a:t>nes</a:t>
            </a:r>
            <a:r>
              <a:rPr lang="fr-ca" sz="2800" dirty="0">
                <a:solidFill>
                  <a:schemeClr val="tx1"/>
                </a:solidFill>
              </a:rPr>
              <a:t> pour votre </a:t>
            </a:r>
            <a:r>
              <a:rPr lang="fr-ca" sz="2800" b="1" dirty="0">
                <a:solidFill>
                  <a:schemeClr val="tx1"/>
                </a:solidFill>
              </a:rPr>
              <a:t>santé </a:t>
            </a:r>
          </a:p>
          <a:p>
            <a:pPr>
              <a:lnSpc>
                <a:spcPct val="90000"/>
              </a:lnSpc>
            </a:pPr>
            <a:r>
              <a:rPr lang="fr-ca" sz="2800" dirty="0">
                <a:solidFill>
                  <a:schemeClr val="tx1"/>
                </a:solidFill>
              </a:rPr>
              <a:t>Probabilité plus élevée de faire du </a:t>
            </a:r>
            <a:r>
              <a:rPr lang="fr-ca" sz="2800" b="1" dirty="0">
                <a:solidFill>
                  <a:schemeClr val="tx1"/>
                </a:solidFill>
              </a:rPr>
              <a:t>bénévolat </a:t>
            </a:r>
          </a:p>
          <a:p>
            <a:pPr>
              <a:lnSpc>
                <a:spcPct val="90000"/>
              </a:lnSpc>
            </a:pPr>
            <a:r>
              <a:rPr lang="fr-ca" sz="2800" dirty="0">
                <a:solidFill>
                  <a:schemeClr val="tx1"/>
                </a:solidFill>
              </a:rPr>
              <a:t>Avantages</a:t>
            </a:r>
            <a:r>
              <a:rPr lang="fr-ca" sz="2800" b="1" dirty="0">
                <a:solidFill>
                  <a:schemeClr val="tx1"/>
                </a:solidFill>
              </a:rPr>
              <a:t> économiques et éducatifs</a:t>
            </a:r>
            <a:r>
              <a:rPr lang="fr-ca" sz="2800" dirty="0">
                <a:solidFill>
                  <a:schemeClr val="tx1"/>
                </a:solidFill>
              </a:rPr>
              <a:t> </a:t>
            </a:r>
          </a:p>
        </p:txBody>
      </p:sp>
    </p:spTree>
    <p:extLst>
      <p:ext uri="{BB962C8B-B14F-4D97-AF65-F5344CB8AC3E}">
        <p14:creationId xmlns:p14="http://schemas.microsoft.com/office/powerpoint/2010/main" val="28096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room&#10;&#10;Description automatically generated">
            <a:extLst>
              <a:ext uri="{FF2B5EF4-FFF2-40B4-BE49-F238E27FC236}">
                <a16:creationId xmlns:a16="http://schemas.microsoft.com/office/drawing/2014/main" id="{1153EE72-6117-AC46-A01F-1A89EF2E3414}"/>
              </a:ext>
            </a:extLst>
          </p:cNvPr>
          <p:cNvPicPr>
            <a:picLocks noChangeAspect="1"/>
          </p:cNvPicPr>
          <p:nvPr/>
        </p:nvPicPr>
        <p:blipFill rotWithShape="1">
          <a:blip r:embed="rId3">
            <a:alphaModFix amt="25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5125" b="32688"/>
          <a:stretch/>
        </p:blipFill>
        <p:spPr>
          <a:xfrm>
            <a:off x="-20903" y="10"/>
            <a:ext cx="12191980" cy="6857990"/>
          </a:xfrm>
          <a:prstGeom prst="rect">
            <a:avLst/>
          </a:prstGeom>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ECE03-2175-DF4B-84AA-9BA747512468}"/>
              </a:ext>
            </a:extLst>
          </p:cNvPr>
          <p:cNvSpPr/>
          <p:nvPr/>
        </p:nvSpPr>
        <p:spPr>
          <a:xfrm>
            <a:off x="-108488" y="0"/>
            <a:ext cx="2293749" cy="6863443"/>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3C333A-E2F6-A54C-A063-D9BED0DC87DF}"/>
              </a:ext>
            </a:extLst>
          </p:cNvPr>
          <p:cNvSpPr txBox="1">
            <a:spLocks/>
          </p:cNvSpPr>
          <p:nvPr/>
        </p:nvSpPr>
        <p:spPr>
          <a:xfrm>
            <a:off x="2638957" y="86574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b="1" dirty="0"/>
              <a:t>Principaux avantages </a:t>
            </a:r>
            <a:br>
              <a:rPr lang="fr-ca" sz="4800" b="1" dirty="0"/>
            </a:br>
            <a:r>
              <a:rPr lang="fr-ca" sz="4800" dirty="0"/>
              <a:t>des bibliothèques </a:t>
            </a:r>
            <a:endParaRPr lang="en-US" sz="4800" dirty="0"/>
          </a:p>
        </p:txBody>
      </p:sp>
      <p:sp>
        <p:nvSpPr>
          <p:cNvPr id="8" name="Content Placeholder 2">
            <a:extLst>
              <a:ext uri="{FF2B5EF4-FFF2-40B4-BE49-F238E27FC236}">
                <a16:creationId xmlns:a16="http://schemas.microsoft.com/office/drawing/2014/main" id="{035CD504-3B02-5846-B521-403A9D9FCC22}"/>
              </a:ext>
            </a:extLst>
          </p:cNvPr>
          <p:cNvSpPr txBox="1">
            <a:spLocks/>
          </p:cNvSpPr>
          <p:nvPr/>
        </p:nvSpPr>
        <p:spPr>
          <a:xfrm>
            <a:off x="2652580" y="1725689"/>
            <a:ext cx="9690652" cy="489746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fr-ca" sz="2800" dirty="0">
                <a:solidFill>
                  <a:schemeClr val="tx1"/>
                </a:solidFill>
              </a:rPr>
              <a:t>Accès aux ressources propices à</a:t>
            </a:r>
            <a:r>
              <a:rPr lang="fr-ca" sz="2800" b="1" dirty="0">
                <a:solidFill>
                  <a:schemeClr val="tx1"/>
                </a:solidFill>
              </a:rPr>
              <a:t> la recherche, à l’apprentissage et à la participation</a:t>
            </a:r>
          </a:p>
          <a:p>
            <a:pPr>
              <a:lnSpc>
                <a:spcPct val="90000"/>
              </a:lnSpc>
            </a:pPr>
            <a:r>
              <a:rPr lang="en-US" sz="2800" dirty="0">
                <a:solidFill>
                  <a:schemeClr val="tx1"/>
                </a:solidFill>
              </a:rPr>
              <a:t>Carrefours de quartier qui </a:t>
            </a:r>
            <a:r>
              <a:rPr lang="en-US" sz="2800" b="1" dirty="0" err="1">
                <a:solidFill>
                  <a:schemeClr val="tx1"/>
                </a:solidFill>
              </a:rPr>
              <a:t>favorisent</a:t>
            </a:r>
            <a:r>
              <a:rPr lang="en-US" sz="2800" b="1" dirty="0">
                <a:solidFill>
                  <a:schemeClr val="tx1"/>
                </a:solidFill>
              </a:rPr>
              <a:t> le </a:t>
            </a:r>
            <a:r>
              <a:rPr lang="en-US" sz="2800" b="1" dirty="0" err="1">
                <a:solidFill>
                  <a:schemeClr val="tx1"/>
                </a:solidFill>
              </a:rPr>
              <a:t>soutien</a:t>
            </a:r>
            <a:r>
              <a:rPr lang="en-US" sz="2800" b="1" dirty="0">
                <a:solidFill>
                  <a:schemeClr val="tx1"/>
                </a:solidFill>
              </a:rPr>
              <a:t> et </a:t>
            </a:r>
            <a:r>
              <a:rPr lang="en-US" sz="2800" b="1" dirty="0" err="1">
                <a:solidFill>
                  <a:schemeClr val="tx1"/>
                </a:solidFill>
              </a:rPr>
              <a:t>l’inclusion</a:t>
            </a:r>
            <a:r>
              <a:rPr lang="en-US" sz="2800" b="1" dirty="0">
                <a:solidFill>
                  <a:schemeClr val="tx1"/>
                </a:solidFill>
              </a:rPr>
              <a:t> </a:t>
            </a:r>
            <a:r>
              <a:rPr lang="en-US" sz="2800" b="1" dirty="0" err="1">
                <a:solidFill>
                  <a:schemeClr val="tx1"/>
                </a:solidFill>
              </a:rPr>
              <a:t>communautaire</a:t>
            </a:r>
            <a:r>
              <a:rPr lang="en-US" sz="2800" dirty="0">
                <a:solidFill>
                  <a:schemeClr val="tx1"/>
                </a:solidFill>
              </a:rPr>
              <a:t>.</a:t>
            </a:r>
          </a:p>
          <a:p>
            <a:pPr>
              <a:lnSpc>
                <a:spcPct val="90000"/>
              </a:lnSpc>
            </a:pPr>
            <a:r>
              <a:rPr lang="fr-ca" sz="2800" dirty="0">
                <a:solidFill>
                  <a:schemeClr val="tx1"/>
                </a:solidFill>
              </a:rPr>
              <a:t>Importants </a:t>
            </a:r>
            <a:r>
              <a:rPr lang="fr-ca" sz="2800" b="1" dirty="0">
                <a:solidFill>
                  <a:schemeClr val="tx1"/>
                </a:solidFill>
              </a:rPr>
              <a:t>avantages économiques et éducatifs</a:t>
            </a:r>
          </a:p>
        </p:txBody>
      </p:sp>
    </p:spTree>
    <p:extLst>
      <p:ext uri="{BB962C8B-B14F-4D97-AF65-F5344CB8AC3E}">
        <p14:creationId xmlns:p14="http://schemas.microsoft.com/office/powerpoint/2010/main" val="41978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person holding maple leaf">
            <a:extLst>
              <a:ext uri="{FF2B5EF4-FFF2-40B4-BE49-F238E27FC236}">
                <a16:creationId xmlns:a16="http://schemas.microsoft.com/office/drawing/2014/main" id="{8D292A6F-9B6E-E646-98E6-C5A2C37E59DC}"/>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b="15730"/>
          <a:stretch/>
        </p:blipFill>
        <p:spPr bwMode="auto">
          <a:xfrm>
            <a:off x="1565329" y="-2717"/>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2E11542-0E82-F948-B108-2141F0750CB7}"/>
              </a:ext>
            </a:extLst>
          </p:cNvPr>
          <p:cNvSpPr/>
          <p:nvPr/>
        </p:nvSpPr>
        <p:spPr>
          <a:xfrm>
            <a:off x="-108488" y="-5443"/>
            <a:ext cx="2293749" cy="686344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5ECE03-2175-DF4B-84AA-9BA747512468}"/>
              </a:ext>
            </a:extLst>
          </p:cNvPr>
          <p:cNvSpPr/>
          <p:nvPr/>
        </p:nvSpPr>
        <p:spPr>
          <a:xfrm>
            <a:off x="-108488" y="0"/>
            <a:ext cx="2293749" cy="6863443"/>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33C333A-E2F6-A54C-A063-D9BED0DC87DF}"/>
              </a:ext>
            </a:extLst>
          </p:cNvPr>
          <p:cNvSpPr txBox="1">
            <a:spLocks/>
          </p:cNvSpPr>
          <p:nvPr/>
        </p:nvSpPr>
        <p:spPr>
          <a:xfrm>
            <a:off x="2638957" y="865742"/>
            <a:ext cx="8534400" cy="1507067"/>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4800" b="1" dirty="0"/>
              <a:t>Principaux avantages </a:t>
            </a:r>
            <a:br>
              <a:rPr lang="fr-ca" sz="4800" b="1" dirty="0"/>
            </a:br>
            <a:r>
              <a:rPr lang="fr-ca" sz="4800" dirty="0"/>
              <a:t>des archives</a:t>
            </a:r>
            <a:endParaRPr lang="en-US" sz="4800" dirty="0"/>
          </a:p>
        </p:txBody>
      </p:sp>
      <p:sp>
        <p:nvSpPr>
          <p:cNvPr id="8" name="Content Placeholder 2">
            <a:extLst>
              <a:ext uri="{FF2B5EF4-FFF2-40B4-BE49-F238E27FC236}">
                <a16:creationId xmlns:a16="http://schemas.microsoft.com/office/drawing/2014/main" id="{035CD504-3B02-5846-B521-403A9D9FCC22}"/>
              </a:ext>
            </a:extLst>
          </p:cNvPr>
          <p:cNvSpPr txBox="1">
            <a:spLocks/>
          </p:cNvSpPr>
          <p:nvPr/>
        </p:nvSpPr>
        <p:spPr>
          <a:xfrm>
            <a:off x="2652580" y="2372809"/>
            <a:ext cx="9690652" cy="324160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nSpc>
                <a:spcPct val="90000"/>
              </a:lnSpc>
            </a:pPr>
            <a:r>
              <a:rPr lang="fr-ca" sz="2800" dirty="0">
                <a:solidFill>
                  <a:schemeClr val="tx1"/>
                </a:solidFill>
              </a:rPr>
              <a:t>Rôle fondamental qui consiste à </a:t>
            </a:r>
            <a:r>
              <a:rPr lang="fr-ca" sz="2800" b="1" dirty="0">
                <a:solidFill>
                  <a:schemeClr val="tx1"/>
                </a:solidFill>
              </a:rPr>
              <a:t>fournir des preuves des activités passées</a:t>
            </a:r>
          </a:p>
          <a:p>
            <a:pPr>
              <a:lnSpc>
                <a:spcPct val="90000"/>
              </a:lnSpc>
            </a:pPr>
            <a:r>
              <a:rPr lang="fr-ca" sz="2800" b="1" dirty="0">
                <a:solidFill>
                  <a:schemeClr val="tx1"/>
                </a:solidFill>
              </a:rPr>
              <a:t>Préservation </a:t>
            </a:r>
            <a:r>
              <a:rPr lang="fr-ca" sz="2800" dirty="0">
                <a:solidFill>
                  <a:schemeClr val="tx1"/>
                </a:solidFill>
              </a:rPr>
              <a:t>de documents essentiels </a:t>
            </a:r>
          </a:p>
          <a:p>
            <a:pPr>
              <a:lnSpc>
                <a:spcPct val="90000"/>
              </a:lnSpc>
            </a:pPr>
            <a:r>
              <a:rPr lang="fr-ca" sz="2800" dirty="0">
                <a:solidFill>
                  <a:schemeClr val="tx1"/>
                </a:solidFill>
              </a:rPr>
              <a:t>Avantages</a:t>
            </a:r>
            <a:r>
              <a:rPr lang="fr-ca" sz="2800" b="1" dirty="0">
                <a:solidFill>
                  <a:schemeClr val="tx1"/>
                </a:solidFill>
              </a:rPr>
              <a:t> économiques et éducatifs</a:t>
            </a:r>
            <a:r>
              <a:rPr lang="fr-ca" sz="2800" dirty="0">
                <a:solidFill>
                  <a:schemeClr val="tx1"/>
                </a:solidFill>
              </a:rPr>
              <a:t>  </a:t>
            </a:r>
          </a:p>
        </p:txBody>
      </p:sp>
    </p:spTree>
    <p:extLst>
      <p:ext uri="{BB962C8B-B14F-4D97-AF65-F5344CB8AC3E}">
        <p14:creationId xmlns:p14="http://schemas.microsoft.com/office/powerpoint/2010/main" val="20294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d977353f-244d-4bc5-9759-0ea4bef9a93d">Active</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0B66C149E124DB3845ABE73FD173B" ma:contentTypeVersion="13" ma:contentTypeDescription="Create a new document." ma:contentTypeScope="" ma:versionID="2cc22b1131053f9ff7a113203e5b0969">
  <xsd:schema xmlns:xsd="http://www.w3.org/2001/XMLSchema" xmlns:xs="http://www.w3.org/2001/XMLSchema" xmlns:p="http://schemas.microsoft.com/office/2006/metadata/properties" xmlns:ns2="5807fca9-7bb0-4fce-a158-cccae2e73f08" xmlns:ns3="d977353f-244d-4bc5-9759-0ea4bef9a93d" targetNamespace="http://schemas.microsoft.com/office/2006/metadata/properties" ma:root="true" ma:fieldsID="d53fa2d15bf709bbd8f64eb65a0c0524" ns2:_="" ns3:_="">
    <xsd:import namespace="5807fca9-7bb0-4fce-a158-cccae2e73f08"/>
    <xsd:import namespace="d977353f-244d-4bc5-9759-0ea4bef9a9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7fca9-7bb0-4fce-a158-cccae2e73f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977353f-244d-4bc5-9759-0ea4bef9a9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TATUS" ma:index="20" ma:displayName="STATUS" ma:default="Active" ma:description="Indicating weather the file is active, inactive, archived or pending destruction&#10;" ma:format="Dropdown" ma:internalName="STATUS">
      <xsd:simpleType>
        <xsd:restriction base="dms:Choice">
          <xsd:enumeration value="Active"/>
          <xsd:enumeration value="Inactive"/>
          <xsd:enumeration value="Archived"/>
          <xsd:enumeration value="Pending destruc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01437C-FC80-451A-8011-C0E03018965C}">
  <ds:schemaRefs>
    <ds:schemaRef ds:uri="http://purl.org/dc/dcmitype/"/>
    <ds:schemaRef ds:uri="http://schemas.microsoft.com/office/2006/documentManagement/types"/>
    <ds:schemaRef ds:uri="5807fca9-7bb0-4fce-a158-cccae2e73f08"/>
    <ds:schemaRef ds:uri="http://purl.org/dc/elements/1.1/"/>
    <ds:schemaRef ds:uri="http://purl.org/dc/terms/"/>
    <ds:schemaRef ds:uri="http://schemas.microsoft.com/office/infopath/2007/PartnerControls"/>
    <ds:schemaRef ds:uri="http://schemas.openxmlformats.org/package/2006/metadata/core-properties"/>
    <ds:schemaRef ds:uri="d977353f-244d-4bc5-9759-0ea4bef9a93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91B7FAA-1138-4289-97D8-ACF155F4D9CE}">
  <ds:schemaRefs>
    <ds:schemaRef ds:uri="5807fca9-7bb0-4fce-a158-cccae2e73f08"/>
    <ds:schemaRef ds:uri="d977353f-244d-4bc5-9759-0ea4bef9a9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166CDA-77C4-4B2C-AEED-B0B7F7F82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5164</TotalTime>
  <Words>2278</Words>
  <Application>Microsoft Office PowerPoint</Application>
  <PresentationFormat>Widescreen</PresentationFormat>
  <Paragraphs>106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Salvatore</dc:creator>
  <cp:lastModifiedBy>Rebecca MacKenzie</cp:lastModifiedBy>
  <cp:revision>35</cp:revision>
  <dcterms:created xsi:type="dcterms:W3CDTF">2020-08-28T04:02:10Z</dcterms:created>
  <dcterms:modified xsi:type="dcterms:W3CDTF">2020-11-24T19:45:50Z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0x010100D780B66C149E124DB3845ABE73FD173B</vt:lpwstr>
  </property>
  <property fmtid="{D5CDD505-2E9C-101B-9397-08002B2CF9AE}" pid="3" name="NXPowerLiteLastOptimized">
    <vt:lpwstr>5524410</vt:lpwstr>
  </property>
  <property fmtid="{D5CDD505-2E9C-101B-9397-08002B2CF9AE}" pid="4" name="NXPowerLiteSettings">
    <vt:lpwstr>C7000400038000</vt:lpwstr>
  </property>
  <property fmtid="{D5CDD505-2E9C-101B-9397-08002B2CF9AE}" pid="5" name="NXPowerLiteVersion">
    <vt:lpwstr>S9.0.1</vt:lpwstr>
  </property>
</Properties>
</file>