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715" r:id="rId5"/>
    <p:sldMasterId id="2147483744" r:id="rId6"/>
    <p:sldMasterId id="2147483773" r:id="rId7"/>
    <p:sldMasterId id="2147483801" r:id="rId8"/>
    <p:sldMasterId id="2147483829" r:id="rId9"/>
    <p:sldMasterId id="2147483857" r:id="rId10"/>
  </p:sldMasterIdLst>
  <p:sldIdLst>
    <p:sldId id="266" r:id="rId11"/>
    <p:sldId id="257" r:id="rId12"/>
    <p:sldId id="268" r:id="rId13"/>
    <p:sldId id="284" r:id="rId14"/>
    <p:sldId id="285" r:id="rId15"/>
    <p:sldId id="269" r:id="rId16"/>
    <p:sldId id="260" r:id="rId17"/>
    <p:sldId id="261" r:id="rId18"/>
    <p:sldId id="272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F68E82-DBFC-85C5-B5EF-7BE7F64A76A5}" name="Davide Dorigo" initials="DD" userId="377a1dabed47728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5E3"/>
    <a:srgbClr val="FFF1DB"/>
    <a:srgbClr val="E7DAD2"/>
    <a:srgbClr val="CCE8EE"/>
    <a:srgbClr val="CCE3F1"/>
    <a:srgbClr val="F9DED5"/>
    <a:srgbClr val="E0DBE4"/>
    <a:srgbClr val="EDD4D6"/>
    <a:srgbClr val="A12B2F"/>
    <a:srgbClr val="62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/>
  </p:normalViewPr>
  <p:slideViewPr>
    <p:cSldViewPr snapToGrid="0" showGuides="1">
      <p:cViewPr varScale="1">
        <p:scale>
          <a:sx n="102" d="100"/>
          <a:sy n="102" d="100"/>
        </p:scale>
        <p:origin x="25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B548"/>
              </a:buClr>
              <a:defRPr/>
            </a:lvl1pPr>
            <a:lvl2pPr>
              <a:buClr>
                <a:srgbClr val="FFB548"/>
              </a:buClr>
              <a:defRPr/>
            </a:lvl2pPr>
            <a:lvl3pPr>
              <a:buClr>
                <a:srgbClr val="FFB548"/>
              </a:buClr>
              <a:defRPr/>
            </a:lvl3pPr>
            <a:lvl4pPr>
              <a:buClr>
                <a:srgbClr val="FFB548"/>
              </a:buClr>
              <a:defRPr/>
            </a:lvl4pPr>
            <a:lvl5pPr>
              <a:buClr>
                <a:srgbClr val="FFB5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06B5912-705B-DD2E-A2F9-77D36D426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97" b="54881"/>
          <a:stretch/>
        </p:blipFill>
        <p:spPr>
          <a:xfrm>
            <a:off x="8294761" y="4823804"/>
            <a:ext cx="3897239" cy="20341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18101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3E821A-ED5B-6D7E-A867-C8F4A4862E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97D5D1DB-4D2D-211E-7EFB-53F388FA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34C82-9798-F983-D84C-8E11C30CA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97" b="54881"/>
          <a:stretch/>
        </p:blipFill>
        <p:spPr>
          <a:xfrm>
            <a:off x="8294761" y="4823804"/>
            <a:ext cx="3897239" cy="203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2693-C620-402D-B033-1A399EF3F114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245C2AD-5BB2-E98C-F4E0-FF3E7D365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2CB19-5873-0693-F08B-C8D602A6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97" b="54881"/>
          <a:stretch/>
        </p:blipFill>
        <p:spPr>
          <a:xfrm>
            <a:off x="8294761" y="4823804"/>
            <a:ext cx="3897239" cy="203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2693-C620-402D-B033-1A399EF3F114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245C2AD-5BB2-E98C-F4E0-FF3E7D365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2CB19-5873-0693-F08B-C8D602A6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97" b="54881"/>
          <a:stretch/>
        </p:blipFill>
        <p:spPr>
          <a:xfrm>
            <a:off x="8294761" y="4823804"/>
            <a:ext cx="3897239" cy="203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C57C7F6-630E-D421-2E46-1178855BE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DBE5E3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1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905A8-30A3-2BFF-CC50-329ACEF75DA9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88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3865D09-BE56-594B-CC3A-EFC5DBC71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cument 17">
            <a:extLst>
              <a:ext uri="{FF2B5EF4-FFF2-40B4-BE49-F238E27FC236}">
                <a16:creationId xmlns:a16="http://schemas.microsoft.com/office/drawing/2014/main" id="{148EE3AD-C3C9-79E4-DA86-577604C1713B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884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D05C78-97CB-13A7-6E57-7B839894E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2636FE-479A-A243-3347-2FF25A962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8D638-27E3-0D99-06EC-9C5F52E35A01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EAD4A3C-F85B-5D10-C7DB-AF9604E8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123655-A25F-BA6E-053C-01DAB3D1F9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222D46-F0C9-A6FE-C4E7-7C335534F80F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88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8319F01-37F2-1081-9F6A-8C7C0784DB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0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EAC403-48D4-5096-D1BD-861DA97C877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88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4E9B9B4-A215-6BE9-BE28-D1300D7D6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19AC4-4AC8-BD69-E217-2DFC5D61D972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88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51A4162-922F-0D77-2A89-75E0E070B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2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19AC4-4AC8-BD69-E217-2DFC5D61D972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88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51A4162-922F-0D77-2A89-75E0E070B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A000689-8158-8D1F-164F-76521C2B3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E7DAD2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128C618C-196E-8FB5-11C4-88D0A4B6A60A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FFB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A5BE84-BA71-3D95-F29A-0281DDBFC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130C40-9655-399C-49FF-8CFF30DA6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1EFAC-69E4-540A-7746-DEB0FB4B57F0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B9B069D-2A12-E1C1-2012-D2C3454D6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84E605-D93D-CC52-2D3A-E885B827A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204860-2236-20CB-7CB7-240FD65DBDB2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793F39-6926-3B7E-BF36-84A3AB5EF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F20F9D49-3AB6-5A48-927C-C6FD99FDFE80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008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4C4047-4906-52F5-9832-C42F2F9F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-2"/>
            <a:ext cx="5842000" cy="120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981666-9CB8-B98E-62C4-A63B443FC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5088D-3C6D-B037-D041-D31C1EC56C63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ED5534-2AD0-4026-BE70-C1C364E53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33E4B-9DBB-B95E-F4AE-A15390F84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78703B-E3DF-BB61-0EE5-7EB8D0CAB0A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9CBC04F-5B08-6710-4CC9-99FE26FE3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EC53F7-DDBD-5EE7-2726-BFCCF593FDA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0029143-A0FC-293E-E695-2DB6137B5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7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EC53F7-DDBD-5EE7-2726-BFCCF593FDA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8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0029143-A0FC-293E-E695-2DB6137B5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9D5B6C-8FBC-4E81-0792-D6004FA74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CCE8EE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33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F775AE-3022-FFEC-802C-C258BD445CE6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7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B55D1AB-1111-0A6D-360F-F051FA49C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D61EEC97-89B0-AA03-37C6-197A7B73DEDE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88F44A-2500-DF8B-1F89-4C862BEE3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63FD3-5C48-5859-ADF0-8807C6EA8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2C539F-05C0-F939-EE19-6C46A460B16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8131E4D-E8E2-860F-4E9F-4E6A12EC8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D344E-EAC0-EBDC-37B2-ED6BB19261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3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7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8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9A572F-A981-B206-5607-B511ACBFFD9D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7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F292F8E-70E5-EFB5-E558-2F42DBCE8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AED767-BE3B-1B2E-C158-388F66869E18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C5CFE94-7AE9-A5E0-38AA-C0ED7533D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B4FCF7-95C5-352A-B1E1-9FE730290319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7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1FAE2A2-6CDE-C603-75B8-33B61FBE3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7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B4FCF7-95C5-352A-B1E1-9FE730290319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007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1FAE2A2-6CDE-C603-75B8-33B61FBE3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1BBD859-6732-B94A-E043-894B82307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CCE3F1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249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DAE32B-A8E9-03C8-59AC-1DC0F7B4B2D8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95A5E3-555B-8476-AB87-0909A5B15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51B77F24-2EF6-48C7-833E-BE51D8F9FE95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E0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48AE2-8FCB-86B1-F7FD-F6C810C94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742323-3CFC-EF54-DF25-B88B205D0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2CD794-CEAE-4213-88D8-7D561AE0851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9949496B-95BE-5484-079D-5806E1F59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FDF12E-4541-A682-E92F-12A3AE2A8D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9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1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9D0C43-F8E1-B3C3-A3B5-D13EB3A58317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0C7F7D-7B91-648E-71B2-53D3228BA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3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CF8B0D-560F-EB08-C14B-D723435D2C10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26536E7-C254-3BEC-3FEB-3F5A2969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2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CF8B0D-560F-EB08-C14B-D723435D2C10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26536E7-C254-3BEC-3FEB-3F5A2969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0AF41E4-125E-CEEC-5855-3769A9581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F9DED5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341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8D111F-9C70-881A-FAB6-B1DF15E35B5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F2CE482-0CC1-E0EA-3330-78D3A6B61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4CD6-09B8-94DE-A8EA-0433E371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1C24-A93C-2E5A-D075-686E30B6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B548"/>
              </a:buClr>
              <a:defRPr/>
            </a:lvl1pPr>
            <a:lvl2pPr>
              <a:buClr>
                <a:srgbClr val="FFB548"/>
              </a:buClr>
              <a:defRPr/>
            </a:lvl2pPr>
            <a:lvl3pPr>
              <a:buClr>
                <a:srgbClr val="FFB548"/>
              </a:buClr>
              <a:defRPr/>
            </a:lvl3pPr>
            <a:lvl4pPr>
              <a:buClr>
                <a:srgbClr val="FFB548"/>
              </a:buClr>
              <a:defRPr/>
            </a:lvl4pPr>
            <a:lvl5pPr>
              <a:buClr>
                <a:srgbClr val="FFB5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A52356-3444-EAC0-496F-CE1CFBD982AB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8F41EEB-1EC6-FCEF-5AA8-6CF07EA7B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2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BBB55B-4777-4D20-7086-06B8DAB14B82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62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9A05933-335B-912A-2CDF-4E2970B59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4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1FEAAC6A-6375-8EF0-78F6-DE123000E239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624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6C8E4E-0D66-01B9-8610-1ECBBE13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-2"/>
            <a:ext cx="5842000" cy="120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56CC9-30AA-141C-8247-24D4DAA20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89F830-3116-A49A-F8C5-C300E7E3828D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A477CBA-E70A-7B78-1BD8-F681E2C85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8A98C-A20E-3C1D-68D0-D9BBE2D598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4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62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1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7CD75D-23EE-E757-3DA8-542DBA824AA2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62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F1F8AB1-F5E8-2652-A1CC-D72E8D60E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5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0AC5DF-E395-BC4E-47C9-0A37831F675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62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ED83AAF-22EE-1DBB-F982-E6E9DF39F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0AC5DF-E395-BC4E-47C9-0A37831F675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62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ED83AAF-22EE-1DBB-F982-E6E9DF39F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C6BB07A-FF8A-344F-9A0D-444F68C2E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E0DBE4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728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603B1D-2E03-FFF1-B222-C1DD9A8D98D1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A1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B5904EE-855A-3F32-1BF6-EAFF106CE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4FDBE-4569-F08B-617B-17E7C92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398-46A0-F04A-98FD-4C514047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2E98-8811-C667-AE88-D1BB024F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7A84-C791-B863-9992-0AC6B57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5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F7D11223-0E97-5BF6-8F69-2212FDFA5B46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A1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F042A6-77B2-84DE-D3C1-2A8A74418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47954-CF59-BD5A-1125-0CC0364D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15" r="12581"/>
          <a:stretch/>
        </p:blipFill>
        <p:spPr>
          <a:xfrm>
            <a:off x="7029450" y="-1"/>
            <a:ext cx="5162550" cy="164147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9930E5-EAB0-CE6A-169B-90FFD79E27AA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C9EC96D-03A3-D71E-639B-1D4686602D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D8A33D-29E1-0C99-51D5-EE1EAA560A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3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CAFD9-3F60-BCA9-1371-E76F16C908E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A1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ADEDD47-6863-7428-85C2-60F2E487D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7EA0-DE0D-032D-D26C-BDE8B353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24A5-E937-06FF-A6A2-3FC82A7B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C0C9E-A6A6-ECE0-A5F5-2C9BE68C7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0C465-7DA4-1AB8-B4A0-747D7946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7F5-130D-D19E-D668-3F95C66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1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D57E25-16EE-636B-8BA9-D3B1D6FFC62E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A1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3EAF7F30-B3B4-CB33-2C7E-2A2F743842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EFC3-EBED-1B62-1B36-00E1B8B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3B7-E344-2824-6670-B59484B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8800-D57E-72A5-126E-2096420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9FB13-EAB2-984F-AD5F-F444FE0D9597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FC2B096-A133-CD77-2826-2EAF0EAFC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50DD97-C34A-5B4D-A4E4-8816CA5A3ADD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A1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7EED63B-005F-DD73-7E33-B92BEA4C3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BE7C9-D51C-8C49-B492-ED30F886C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248D-7258-588B-4316-C51A5253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sz="1600" i="1" dirty="0"/>
            </a:lvl1pPr>
          </a:lstStyle>
          <a:p>
            <a:pPr lvl="0">
              <a:buClr>
                <a:srgbClr val="88431D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50DD97-C34A-5B4D-A4E4-8816CA5A3ADD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A1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7EED63B-005F-DD73-7E33-B92BEA4C3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0F4732-62D9-4C60-4089-70DB87378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EDD4D6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2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9FB13-EAB2-984F-AD5F-F444FE0D9597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FC2B096-A133-CD77-2826-2EAF0EAFC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CAB7-6908-9CA0-3DC7-9F358EDA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F69E-66B4-82BC-CBB4-25BF278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E0A6-EC17-2E35-374B-8E0AAFD2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7C58FC7-AAF3-E1E2-9C95-396EA6A08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8" y="987425"/>
            <a:ext cx="6170612" cy="4873625"/>
          </a:xfrm>
          <a:prstGeom prst="roundRect">
            <a:avLst>
              <a:gd name="adj" fmla="val 7414"/>
            </a:avLst>
          </a:prstGeom>
          <a:solidFill>
            <a:srgbClr val="FFF1DB"/>
          </a:solidFill>
        </p:spPr>
        <p:txBody>
          <a:bodyPr lIns="270000" tIns="270000" rIns="270000" bIns="27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6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8D111F-9C70-881A-FAB6-B1DF15E35B55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4D7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F2CE482-0CC1-E0EA-3330-78D3A6B61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kern="1200" spc="30" baseline="0" dirty="0">
                <a:solidFill>
                  <a:schemeClr val="tx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4CD6-09B8-94DE-A8EA-0433E371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1C24-A93C-2E5A-D075-686E30B6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B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BE5AC1-C81A-0339-3933-3B73FC97D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776"/>
          <a:stretch/>
        </p:blipFill>
        <p:spPr>
          <a:xfrm>
            <a:off x="0" y="807347"/>
            <a:ext cx="12191999" cy="6050654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2B5C2CD5-04FF-6A54-3BEB-9502D44EB610}"/>
              </a:ext>
            </a:extLst>
          </p:cNvPr>
          <p:cNvSpPr/>
          <p:nvPr userDrawn="1"/>
        </p:nvSpPr>
        <p:spPr>
          <a:xfrm rot="381227">
            <a:off x="-112815" y="-1063902"/>
            <a:ext cx="12455158" cy="2489195"/>
          </a:xfrm>
          <a:custGeom>
            <a:avLst/>
            <a:gdLst>
              <a:gd name="connsiteX0" fmla="*/ 0 w 12455158"/>
              <a:gd name="connsiteY0" fmla="*/ 1368801 h 2489195"/>
              <a:gd name="connsiteX1" fmla="*/ 12292640 w 12455158"/>
              <a:gd name="connsiteY1" fmla="*/ 0 h 2489195"/>
              <a:gd name="connsiteX2" fmla="*/ 12455158 w 12455158"/>
              <a:gd name="connsiteY2" fmla="*/ 1459508 h 2489195"/>
              <a:gd name="connsiteX3" fmla="*/ 12455158 w 12455158"/>
              <a:gd name="connsiteY3" fmla="*/ 1558145 h 2489195"/>
              <a:gd name="connsiteX4" fmla="*/ 535022 w 12455158"/>
              <a:gd name="connsiteY4" fmla="*/ 2483801 h 2489195"/>
              <a:gd name="connsiteX5" fmla="*/ 122827 w 12455158"/>
              <a:gd name="connsiteY5" fmla="*/ 2471861 h 248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5158" h="2489195">
                <a:moveTo>
                  <a:pt x="0" y="1368801"/>
                </a:moveTo>
                <a:lnTo>
                  <a:pt x="12292640" y="0"/>
                </a:lnTo>
                <a:lnTo>
                  <a:pt x="12455158" y="1459508"/>
                </a:lnTo>
                <a:lnTo>
                  <a:pt x="12455158" y="1558145"/>
                </a:lnTo>
                <a:cubicBezTo>
                  <a:pt x="6124131" y="1558145"/>
                  <a:pt x="4937064" y="2571616"/>
                  <a:pt x="535022" y="2483801"/>
                </a:cubicBezTo>
                <a:lnTo>
                  <a:pt x="122827" y="2471861"/>
                </a:lnTo>
                <a:close/>
              </a:path>
            </a:pathLst>
          </a:custGeom>
          <a:solidFill>
            <a:srgbClr val="A5BFB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C4915B3-89A9-EBB2-83F4-7AFF138CDCE5}"/>
              </a:ext>
            </a:extLst>
          </p:cNvPr>
          <p:cNvSpPr/>
          <p:nvPr userDrawn="1"/>
        </p:nvSpPr>
        <p:spPr>
          <a:xfrm>
            <a:off x="-88307" y="-119641"/>
            <a:ext cx="12368614" cy="1710972"/>
          </a:xfrm>
          <a:custGeom>
            <a:avLst/>
            <a:gdLst>
              <a:gd name="connsiteX0" fmla="*/ 0 w 12368614"/>
              <a:gd name="connsiteY0" fmla="*/ 0 h 1710972"/>
              <a:gd name="connsiteX1" fmla="*/ 12368614 w 12368614"/>
              <a:gd name="connsiteY1" fmla="*/ 0 h 1710972"/>
              <a:gd name="connsiteX2" fmla="*/ 12368614 w 12368614"/>
              <a:gd name="connsiteY2" fmla="*/ 579173 h 1710972"/>
              <a:gd name="connsiteX3" fmla="*/ 11738372 w 12368614"/>
              <a:gd name="connsiteY3" fmla="*/ 594071 h 1710972"/>
              <a:gd name="connsiteX4" fmla="*/ 21317 w 12368614"/>
              <a:gd name="connsiteY4" fmla="*/ 1704870 h 1710972"/>
              <a:gd name="connsiteX5" fmla="*/ 0 w 12368614"/>
              <a:gd name="connsiteY5" fmla="*/ 1704256 h 171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8614" h="1710972">
                <a:moveTo>
                  <a:pt x="0" y="0"/>
                </a:moveTo>
                <a:lnTo>
                  <a:pt x="12368614" y="0"/>
                </a:lnTo>
                <a:lnTo>
                  <a:pt x="12368614" y="579173"/>
                </a:lnTo>
                <a:lnTo>
                  <a:pt x="11738372" y="594071"/>
                </a:lnTo>
                <a:cubicBezTo>
                  <a:pt x="5792881" y="772693"/>
                  <a:pt x="4685386" y="1799142"/>
                  <a:pt x="21317" y="1704870"/>
                </a:cubicBezTo>
                <a:lnTo>
                  <a:pt x="0" y="1704256"/>
                </a:lnTo>
                <a:close/>
              </a:path>
            </a:pathLst>
          </a:custGeom>
          <a:solidFill>
            <a:srgbClr val="4D7F7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B8364-419B-D92B-9754-506D71852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620" y="1312975"/>
            <a:ext cx="4159180" cy="2387600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780C-4218-9521-F0EF-8E7B6B244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618" y="3700575"/>
            <a:ext cx="4159181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>
                <a:latin typeface="Gotham Bold" pitchFamily="2" charset="0"/>
                <a:cs typeface="Gotham 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179B0-6641-6708-59E1-B1E56461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1C5D9-C581-64E4-DB74-DA0F068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5591B-B3BD-0A3B-880E-62EBFA75B8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1008"/>
            <a:ext cx="2159643" cy="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1D1B27-FDF5-0A93-E561-D344B58ED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97" b="54881"/>
          <a:stretch/>
        </p:blipFill>
        <p:spPr>
          <a:xfrm>
            <a:off x="8294761" y="4823804"/>
            <a:ext cx="3897239" cy="2034196"/>
          </a:xfrm>
          <a:prstGeom prst="rect">
            <a:avLst/>
          </a:prstGeom>
        </p:spPr>
      </p:pic>
      <p:sp>
        <p:nvSpPr>
          <p:cNvPr id="4" name="Document 3">
            <a:extLst>
              <a:ext uri="{FF2B5EF4-FFF2-40B4-BE49-F238E27FC236}">
                <a16:creationId xmlns:a16="http://schemas.microsoft.com/office/drawing/2014/main" id="{6895D18E-C75A-167D-B8A8-921CC8F733EE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flowChartDocument">
            <a:avLst/>
          </a:prstGeom>
          <a:solidFill>
            <a:srgbClr val="4D7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8F4835-3798-E96B-D022-EC6AF70F5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09"/>
          <a:stretch/>
        </p:blipFill>
        <p:spPr>
          <a:xfrm>
            <a:off x="4280969" y="0"/>
            <a:ext cx="5842000" cy="1201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CE627-86F0-FFE3-B82F-6F8EEBD9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64" r="12581"/>
          <a:stretch/>
        </p:blipFill>
        <p:spPr>
          <a:xfrm>
            <a:off x="7029450" y="0"/>
            <a:ext cx="5162550" cy="16453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530C0-B546-1474-92DD-14DE2204C3EE}"/>
              </a:ext>
            </a:extLst>
          </p:cNvPr>
          <p:cNvCxnSpPr>
            <a:cxnSpLocks/>
          </p:cNvCxnSpPr>
          <p:nvPr userDrawn="1"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7AD255A-F994-7292-9C08-2557DA677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22" y="0"/>
            <a:ext cx="5258897" cy="1122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b="1" i="0" spc="30" baseline="0" dirty="0">
                <a:solidFill>
                  <a:schemeClr val="bg1"/>
                </a:solidFill>
                <a:latin typeface="Gotham Bold" pitchFamily="2" charset="0"/>
                <a:ea typeface="+mj-ea"/>
                <a:cs typeface="Gotham Bold" pitchFamily="2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7FB81-EB66-5BFA-97B1-5CE20221E9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53800" y="436558"/>
            <a:ext cx="359862" cy="249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44F4-C302-1502-F354-729AAC98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6922"/>
            <a:ext cx="10515600" cy="225322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B1CC-F912-0794-1483-24E14C6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713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Gotham Bold" pitchFamily="2" charset="0"/>
                <a:cs typeface="Gotham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796-B8F7-D80E-A9E2-47B1F2D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D300-7076-4DF1-1FCF-65FDB298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1C96-1753-734A-BAFD-92CBC8037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9FE787-FFB6-9E4B-D1D8-0062A4D15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704" r:id="rId3"/>
    <p:sldLayoutId id="2147483712" r:id="rId4"/>
    <p:sldLayoutId id="2147483714" r:id="rId5"/>
    <p:sldLayoutId id="2147483885" r:id="rId6"/>
    <p:sldLayoutId id="2147483892" r:id="rId7"/>
    <p:sldLayoutId id="2147483649" r:id="rId8"/>
    <p:sldLayoutId id="2147483651" r:id="rId9"/>
    <p:sldLayoutId id="2147483652" r:id="rId10"/>
    <p:sldLayoutId id="2147483654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B548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B54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B54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B54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B54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45488E-369C-6F8F-1259-AA7D7FFC0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5" r:id="rId2"/>
    <p:sldLayoutId id="2147483733" r:id="rId3"/>
    <p:sldLayoutId id="2147483741" r:id="rId4"/>
    <p:sldLayoutId id="2147483743" r:id="rId5"/>
    <p:sldLayoutId id="21474838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88431D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8431D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8431D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8431D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8431D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888962-06DB-1CB9-350D-EE7DD598D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4" r:id="rId2"/>
    <p:sldLayoutId id="2147483762" r:id="rId3"/>
    <p:sldLayoutId id="2147483770" r:id="rId4"/>
    <p:sldLayoutId id="2147483772" r:id="rId5"/>
    <p:sldLayoutId id="21474838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008AAB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8AAB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8AAB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8AAB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8AAB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3A9BA9-CBFD-1561-77A3-C31E14722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2" r:id="rId2"/>
    <p:sldLayoutId id="2147483790" r:id="rId3"/>
    <p:sldLayoutId id="2147483798" r:id="rId4"/>
    <p:sldLayoutId id="2147483800" r:id="rId5"/>
    <p:sldLayoutId id="21474838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0070B9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0B9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0B9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0B9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0B9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CBA1F0-750C-8269-BFF4-FFC3D0808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8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0" r:id="rId2"/>
    <p:sldLayoutId id="2147483818" r:id="rId3"/>
    <p:sldLayoutId id="2147483826" r:id="rId4"/>
    <p:sldLayoutId id="2147483828" r:id="rId5"/>
    <p:sldLayoutId id="2147483889" r:id="rId6"/>
    <p:sldLayoutId id="2147483893" r:id="rId7"/>
    <p:sldLayoutId id="21474838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E0592A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E0592A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E0592A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E0592A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E0592A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ED1D1B-437D-8C7F-6D28-93C70161D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8" r:id="rId2"/>
    <p:sldLayoutId id="2147483846" r:id="rId3"/>
    <p:sldLayoutId id="2147483854" r:id="rId4"/>
    <p:sldLayoutId id="2147483856" r:id="rId5"/>
    <p:sldLayoutId id="21474838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624B78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624B7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624B7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624B7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624B78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4D0FE2-DC06-DAB9-7DAF-15C3A3B4E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77" b="55036"/>
          <a:stretch/>
        </p:blipFill>
        <p:spPr>
          <a:xfrm>
            <a:off x="8307461" y="4836504"/>
            <a:ext cx="3884539" cy="20214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FF1F1-6AF1-6C5E-ADF7-CA81748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15E-AA8F-BB47-F90A-CF389D01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C8FA-9D2A-B38F-69F6-108CA15FB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EADD-FD8A-B992-C794-1131F031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fld id="{B9021C96-1753-734A-BAFD-92CBC8037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6" r:id="rId2"/>
    <p:sldLayoutId id="2147483874" r:id="rId3"/>
    <p:sldLayoutId id="2147483882" r:id="rId4"/>
    <p:sldLayoutId id="2147483884" r:id="rId5"/>
    <p:sldLayoutId id="21474838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A12B2F"/>
        </a:buClr>
        <a:buFont typeface="System Font Regular"/>
        <a:buNone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357188" indent="-2317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A12B2F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7159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A12B2F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068388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A12B2F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1427163" indent="-2333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A12B2F"/>
        </a:buClr>
        <a:buFont typeface="System Font Regular"/>
        <a:buChar char="⚬"/>
        <a:tabLst/>
        <a:defRPr sz="2400" b="0" i="0" kern="1200" spc="-30" baseline="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ecolonialfutures.net/towardsbraiding/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C89C9-53CF-7173-05D2-A6E1857EA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65EFF-3AE2-7100-1EE8-DB376CEF07BC}"/>
              </a:ext>
            </a:extLst>
          </p:cNvPr>
          <p:cNvSpPr txBox="1"/>
          <p:nvPr/>
        </p:nvSpPr>
        <p:spPr>
          <a:xfrm>
            <a:off x="2834640" y="3239254"/>
            <a:ext cx="623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F2718-BA32-99C4-BB1D-6AEFE8C2E35F}"/>
              </a:ext>
            </a:extLst>
          </p:cNvPr>
          <p:cNvSpPr txBox="1"/>
          <p:nvPr/>
        </p:nvSpPr>
        <p:spPr>
          <a:xfrm>
            <a:off x="2834640" y="3239254"/>
            <a:ext cx="623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47BB7-4D53-6C13-EE60-6D499069DFEA}"/>
              </a:ext>
            </a:extLst>
          </p:cNvPr>
          <p:cNvSpPr txBox="1"/>
          <p:nvPr/>
        </p:nvSpPr>
        <p:spPr>
          <a:xfrm>
            <a:off x="2834640" y="3239254"/>
            <a:ext cx="623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9621F-2CA0-35C7-1832-1290ED0B243E}"/>
              </a:ext>
            </a:extLst>
          </p:cNvPr>
          <p:cNvSpPr txBox="1"/>
          <p:nvPr/>
        </p:nvSpPr>
        <p:spPr>
          <a:xfrm>
            <a:off x="2834640" y="3239254"/>
            <a:ext cx="623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0D93E4-5460-AE99-E03E-40A281C45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3" t="16366" r="24750" b="8865"/>
          <a:stretch/>
        </p:blipFill>
        <p:spPr>
          <a:xfrm>
            <a:off x="0" y="-1"/>
            <a:ext cx="8954814" cy="6858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312A5-09BC-5FEB-8550-2230AEBE6DB8}"/>
              </a:ext>
            </a:extLst>
          </p:cNvPr>
          <p:cNvSpPr txBox="1"/>
          <p:nvPr/>
        </p:nvSpPr>
        <p:spPr>
          <a:xfrm>
            <a:off x="9438290" y="1122359"/>
            <a:ext cx="221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Name of Institution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C4518-5C2A-7863-77E3-D66B9976DE76}"/>
              </a:ext>
            </a:extLst>
          </p:cNvPr>
          <p:cNvSpPr txBox="1"/>
          <p:nvPr/>
        </p:nvSpPr>
        <p:spPr>
          <a:xfrm>
            <a:off x="10005848" y="2532993"/>
            <a:ext cx="11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528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C716F-5C0D-61FD-D864-008B9A3CD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2D094-0521-676E-8576-249EB888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3" y="1122359"/>
            <a:ext cx="2269465" cy="1474791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b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(60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A82E-3FD8-763C-48C3-69EABD31C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0361" y="1122359"/>
            <a:ext cx="7334135" cy="4151605"/>
          </a:xfrm>
        </p:spPr>
        <p:txBody>
          <a:bodyPr lIns="216000" tIns="216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are the intended outcomes of the engagement?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do you expect the Indigenous perspective to do for you?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are the possible impacts of your engagement proposal?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How might your engagement activities end up reproducing harmful patterns of relationship and representation?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29629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3" y="1092730"/>
            <a:ext cx="3376496" cy="3617815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Indigenous-Led 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&amp; Community-Responsive 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(30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6219" y="1092730"/>
            <a:ext cx="6923230" cy="3082106"/>
          </a:xfrm>
        </p:spPr>
        <p:txBody>
          <a:bodyPr tIns="21600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Individually, identify the extent to which the areas you have identified could fulfill community needs.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How would you respond if you receive requests or encounter Indigenous perspectives that do not meet your expectations and projections?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How would you accommodate these?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7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29629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9" y="1092730"/>
            <a:ext cx="3343564" cy="2606374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Indigenous-Led 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&amp; Community-Responsive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5383" y="1092730"/>
            <a:ext cx="7638472" cy="5187996"/>
          </a:xfrm>
        </p:spPr>
        <p:txBody>
          <a:bodyPr lIns="180000" tIns="144000"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a group, discuss ways that community needs will be identified and prioritized.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commitments can you make to the community to ensure their input will be meaningfully accommodated?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How capable is your institution to support or accommodate requests made by communities in your engagements?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Are you coming with a preformulated plan or allowing space for the community to meaningfully guide the work, including the option to say no?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is your plan and response if the community is unresponsive or denies your request?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29629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92730"/>
            <a:ext cx="2794605" cy="2897927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Think Beyond 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Museum Walls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(10 min)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6909" y="1092730"/>
            <a:ext cx="6502400" cy="2574106"/>
          </a:xfrm>
        </p:spPr>
        <p:txBody>
          <a:bodyPr lIns="216000" tIns="18000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how engagement activities can occur outside of the institution.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are some opportunities for the museum to go out to the community in conjunction with other activities that answer community needs or in support of community events?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29629"/>
            <a:ext cx="5258897" cy="1122359"/>
          </a:xfrm>
        </p:spPr>
        <p:txBody>
          <a:bodyPr>
            <a:noAutofit/>
          </a:bodyPr>
          <a:lstStyle/>
          <a:p>
            <a:r>
              <a:rPr lang="en-US" sz="1400" dirty="0"/>
              <a:t>Building an Engagement Strategy from the Inside Out</a:t>
            </a:r>
            <a:endParaRPr lang="en-CA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092730"/>
            <a:ext cx="3402791" cy="3554684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spc="0" dirty="0">
                <a:latin typeface="Arial" panose="020B0604020202020204" pitchFamily="34" charset="0"/>
                <a:cs typeface="Arial" panose="020B0604020202020204" pitchFamily="34" charset="0"/>
              </a:rPr>
              <a:t>Respecting Indigenous Authority and Intellectual Property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(15 min)</a:t>
            </a:r>
            <a:endParaRPr lang="en-CA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6673" y="1092730"/>
            <a:ext cx="6493164" cy="3636288"/>
          </a:xfrm>
        </p:spPr>
        <p:txBody>
          <a:bodyPr lIns="216000" tIns="18000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the ways your engagement plan and any outcomes and activities will acknowledge and respect Indigenous authority. </a:t>
            </a:r>
          </a:p>
          <a:p>
            <a:pPr marL="360000" indent="-2880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</a:t>
            </a:r>
            <a:r>
              <a:rPr lang="en-US" sz="2200" spc="0" dirty="0">
                <a:latin typeface="Arial" panose="020B0604020202020204" pitchFamily="34" charset="0"/>
                <a:cs typeface="Arial" panose="020B0604020202020204" pitchFamily="34" charset="0"/>
              </a:rPr>
              <a:t>How will these perspectives be given priority in your institution? </a:t>
            </a:r>
          </a:p>
          <a:p>
            <a:pPr marL="360000" indent="-288000"/>
            <a:r>
              <a:rPr lang="en-US" sz="2200" spc="0" dirty="0">
                <a:latin typeface="Arial" panose="020B0604020202020204" pitchFamily="34" charset="0"/>
                <a:cs typeface="Arial" panose="020B0604020202020204" pitchFamily="34" charset="0"/>
              </a:rPr>
              <a:t>✓ How will your engagement plan and any outcomes and activities will acknowledge, respect, recognize and protect Indigenous intellectual property?</a:t>
            </a:r>
            <a:endParaRPr lang="en-CA" sz="22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2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29629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7" y="1092731"/>
            <a:ext cx="3214824" cy="3136370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  <a:t>Respectful Terminology </a:t>
            </a:r>
            <a:b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  <a:t>and Language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(15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9346" y="1092730"/>
            <a:ext cx="7064433" cy="3743221"/>
          </a:xfrm>
        </p:spPr>
        <p:txBody>
          <a:bodyPr lIns="216000" tIns="216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work needs to occur to ensure proper and respect use of Indigenous names and terminology throughout the museum, including research and consultation?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Have you put methods in place to ensure these are reflected at all levels of your institution?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Do you have a funded strategy for consulting on Indigenous language use and translation?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0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18674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3" y="1093509"/>
            <a:ext cx="2505135" cy="3070995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Honouring Protocols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(15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663" y="1093510"/>
            <a:ext cx="7079529" cy="3299382"/>
          </a:xfrm>
        </p:spPr>
        <p:txBody>
          <a:bodyPr lIns="216000" tIns="18000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Discuss any protocols that might be required in conducting your engagement activities.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Do you know the specific community protocols and practices related to engagement requests?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Are you aware of the governance structure of the Indigenous community (traditional and contemporary)?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6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9247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93509"/>
            <a:ext cx="2844501" cy="2816414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Re-Evaluating Compensation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(15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8173" y="1093509"/>
            <a:ext cx="7654565" cy="5043340"/>
          </a:xfrm>
        </p:spPr>
        <p:txBody>
          <a:bodyPr lIns="180000" tIns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and review all costs involved in the long-term partnership.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Are there hidden costs and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involved in your invitation to engage?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How will the community be consulted on how they would like to be compensated for their participation, including fees/ rates, timing for payment, and method of payment?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Are there opportunities to consolidate these engagement activities into a paid position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(community coordinator or liaison)?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7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180"/>
            <a:ext cx="5258897" cy="1122359"/>
          </a:xfrm>
        </p:spPr>
        <p:txBody>
          <a:bodyPr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Building an Engagement Strategy from the Inside Out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93509"/>
            <a:ext cx="3932237" cy="281641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  <a:t>Non-Extractive Partnerships</a:t>
            </a:r>
            <a:b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  <a:t>(20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8685" y="1093509"/>
            <a:ext cx="6749591" cy="2335491"/>
          </a:xfrm>
        </p:spPr>
        <p:txBody>
          <a:bodyPr lIns="216000" tIns="21600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Individually, reflect on: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Where must your institutional structures first change to support meaningful, long-term, nation-to-institution partnerships? 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9247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18842"/>
            <a:ext cx="3932237" cy="209098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spc="0" dirty="0">
                <a:latin typeface="Arial" panose="020B0604020202020204" pitchFamily="34" charset="0"/>
                <a:cs typeface="Arial" panose="020B0604020202020204" pitchFamily="34" charset="0"/>
              </a:rPr>
              <a:t>Non-Extractive 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4795" y="1113112"/>
            <a:ext cx="7824247" cy="5193420"/>
          </a:xfrm>
        </p:spPr>
        <p:txBody>
          <a:bodyPr lIns="216000" tIns="180000">
            <a:noAutofit/>
          </a:bodyPr>
          <a:lstStyle/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a group, discuss: 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What is your museum’s ability to maintain a long-term nation-to-institution partnerships? 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How will capacity be left in the Indigenous community through your engagement and partnership? 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What measures can you put in place to ensure that your requests do not create additional burdens for Indigenous partners? 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What systems can you put in place to ensure the partnerships are maintained beyond individual staff? 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What are some possible obstacles to achieving this?</a:t>
            </a:r>
          </a:p>
          <a:p>
            <a:pPr marL="360000" indent="-288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✓ Who will need to be involved to ensure this happens?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2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A1ED3-2DBD-8BDA-3355-5ABAF7A8E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Building an Engagement Strategy </a:t>
            </a:r>
            <a:br>
              <a:rPr lang="en-US" sz="1400" dirty="0"/>
            </a:br>
            <a:r>
              <a:rPr lang="en-US" sz="1400" dirty="0"/>
              <a:t>from the Inside 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62702F-D33C-45B4-AB5D-CF8F6B0C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9962"/>
            <a:ext cx="10515600" cy="1500187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an Engagement Strategy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Inside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8159D-D91E-28F2-381A-4E5A41CA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5527"/>
            <a:ext cx="10515600" cy="19026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self-serve facilitated discussion will help interdepartmental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groups of museum professionals develop a whole-of-museum strategy for engagement and consultation with Indigenous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2255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18674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93509"/>
            <a:ext cx="2891635" cy="2816414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Institution Self-reflection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(30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8336" y="1103685"/>
            <a:ext cx="6840913" cy="3864990"/>
          </a:xfrm>
        </p:spPr>
        <p:txBody>
          <a:bodyPr lIns="216000" tIns="216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institutional barriers that may inhibit this work from happening in a cultural safe and responsive manner.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Where must your institutional structures first change to support meaningful, long-term, nation-to-institution partnerships?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kind of learning and preparation does the museum need to do? 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1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7DB38-8B7E-25DD-B605-E3A71FBE6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-11157"/>
            <a:ext cx="5258897" cy="1122359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DB652-9E64-346A-A7B1-D594DA23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89891"/>
            <a:ext cx="3932237" cy="287397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Assemble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Consolidating an Approach</a:t>
            </a:r>
            <a:b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(15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C242-54BB-1184-8DF6-E7462ED1B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1959" y="1102659"/>
            <a:ext cx="5845059" cy="271195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Now that you have considered and analyzed options for a museum-wide engagement strategy, assemble and review each area.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 the Pre-Engagement Plan Checklist for a framework.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5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323E8-A713-BE58-B454-5279E1FE0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400" dirty="0"/>
              <a:t>Building an Engagement Strategy </a:t>
            </a:r>
            <a:br>
              <a:rPr lang="en-US" sz="1400" dirty="0"/>
            </a:br>
            <a:r>
              <a:rPr lang="en-US" sz="1400" dirty="0"/>
              <a:t>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96979-3079-B242-EF17-C74071F7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7411"/>
            <a:ext cx="10515600" cy="910269"/>
          </a:xfrm>
        </p:spPr>
        <p:txBody>
          <a:bodyPr anchor="t"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767B1-AC68-ED45-24BB-5AB8A288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13956"/>
            <a:ext cx="10515600" cy="15001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the findings from today’s session to create a whole-of-museum engagement strategy.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Identifying Partners for an Associated Engagement Strategy for additional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the Pre-Engagement Plan Checklist for an Engagement Plan framework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2A39C-9C8B-8F48-93F7-855C69F86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Building an Engagement Strategy </a:t>
            </a:r>
            <a:br>
              <a:rPr lang="en-US" sz="1400" dirty="0"/>
            </a:br>
            <a:r>
              <a:rPr lang="en-US" sz="1400" dirty="0"/>
              <a:t>from the Inside Out</a:t>
            </a:r>
            <a:endParaRPr lang="en-CA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5F65D-7F43-9874-6303-D00EABF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243998"/>
            <a:ext cx="10734975" cy="924073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8A90F-3DD5-3179-482E-EB25BE048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64" y="3269672"/>
            <a:ext cx="9494981" cy="113607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</a:t>
            </a: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hoping to gain or contribute as part of this session?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7B75F-69B2-DC56-4FD6-0A0711257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E668D-15EB-92B8-00A7-CC92CDC5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43709"/>
            <a:ext cx="10814078" cy="646979"/>
          </a:xfrm>
        </p:spPr>
        <p:txBody>
          <a:bodyPr anchor="t">
            <a:no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EF35-8494-E2E4-1EB3-8EBECA9FB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THE TONE (20 min) 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Agenda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expectations for the session</a:t>
            </a:r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FAMILIARIZE (45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an understanding of how, and by whom, work is carried out within your museum.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BREAK  (10 min)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BAA34-B732-5B0E-6191-42DFF305F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(60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your expectations for ways Indigenous perspectives will inform your work.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MEAL BREAK (45 min) 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5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7B75F-69B2-DC56-4FD6-0A0711257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22" y="0"/>
            <a:ext cx="5942358" cy="1080655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E668D-15EB-92B8-00A7-CC92CDC5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06764"/>
            <a:ext cx="10814078" cy="683924"/>
          </a:xfrm>
        </p:spPr>
        <p:txBody>
          <a:bodyPr anchor="t">
            <a:no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EF35-8494-E2E4-1EB3-8EBECA9FB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Defining Indigenous-Led &amp; Community-Responsive engagement (30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Think Beyond Museum Walls (10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Respecting Indigenous Authority and Intellectual Property (15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Respectful Terminology and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Language (15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Honouring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Protocols (15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Re-Evaluating Compensation (15 min)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BREAK (10 min)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BAA34-B732-5B0E-6191-42DFF305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2080" y="1825625"/>
            <a:ext cx="5181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(continued)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Non-Extractive Partnerships (20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Institution Self-reflection (30 min)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Consolidating an Approach (15 min)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ASSEMBLE </a:t>
            </a:r>
          </a:p>
          <a:p>
            <a:pPr marL="700088" lvl="1" indent="-25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Steps (10 min)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ADJOURN 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424A-CA2F-3ABF-08C6-D6ACF116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034472"/>
            <a:ext cx="10814078" cy="656215"/>
          </a:xfrm>
        </p:spPr>
        <p:txBody>
          <a:bodyPr anchor="t">
            <a:noAutofit/>
          </a:bodyPr>
          <a:lstStyle/>
          <a:p>
            <a:r>
              <a:rPr lang="en-CA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22A8-CCAA-D7F2-5DAD-46039E54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10337800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 understanding of interconnections between engagement areas and ways these can be synthesized/connected.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assessment of the full scope expectations and capacity to initiate Indigenous engagement. 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Co-develop a community-centred engagement plan that considers how to acknowledge and protect Indigenous intellectual property; use respectful terminology; considers protocols; develops a compensation plan and budgetary requirement; and assesses the long-term partnership capacity of the museum.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Co-develop a list of whole-of-institution engagement needs and areas requiring pre-learning/preparation</a:t>
            </a:r>
            <a:endParaRPr lang="en-C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CA" sz="2800" dirty="0"/>
          </a:p>
          <a:p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9F40C0-3D32-7E77-84A2-72B68B6CA3AB}"/>
              </a:ext>
            </a:extLst>
          </p:cNvPr>
          <p:cNvCxnSpPr>
            <a:cxnSpLocks/>
          </p:cNvCxnSpPr>
          <p:nvPr/>
        </p:nvCxnSpPr>
        <p:spPr>
          <a:xfrm>
            <a:off x="-224590" y="548026"/>
            <a:ext cx="539722" cy="0"/>
          </a:xfrm>
          <a:prstGeom prst="line">
            <a:avLst/>
          </a:prstGeom>
          <a:ln w="127000" cap="rnd">
            <a:solidFill>
              <a:srgbClr val="E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ABDDF3A-2DD7-0B6E-C5BA-604797B1A871}"/>
              </a:ext>
            </a:extLst>
          </p:cNvPr>
          <p:cNvSpPr txBox="1">
            <a:spLocks/>
          </p:cNvSpPr>
          <p:nvPr/>
        </p:nvSpPr>
        <p:spPr>
          <a:xfrm>
            <a:off x="539722" y="406397"/>
            <a:ext cx="5258897" cy="419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E0592A"/>
              </a:buClr>
              <a:buFont typeface="System Font Regular"/>
              <a:buNone/>
              <a:defRPr sz="2400" b="0" i="0" kern="1200" spc="-30" baseline="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3571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E0592A"/>
              </a:buClr>
              <a:buFont typeface="System Font Regular"/>
              <a:buChar char="⚬"/>
              <a:tabLst/>
              <a:defRPr sz="2400" b="0" i="0" kern="1200" spc="-30" baseline="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71596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E0592A"/>
              </a:buClr>
              <a:buFont typeface="System Font Regular"/>
              <a:buChar char="⚬"/>
              <a:tabLst/>
              <a:defRPr sz="2400" b="0" i="0" kern="1200" spc="-30" baseline="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06838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E0592A"/>
              </a:buClr>
              <a:buFont typeface="System Font Regular"/>
              <a:buChar char="⚬"/>
              <a:tabLst/>
              <a:defRPr sz="2400" b="0" i="0" kern="1200" spc="-30" baseline="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4pPr>
            <a:lvl5pPr marL="14271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E0592A"/>
              </a:buClr>
              <a:buFont typeface="System Font Regular"/>
              <a:buChar char="⚬"/>
              <a:tabLst/>
              <a:defRPr sz="2400" b="0" i="0" kern="1200" spc="-30" baseline="0">
                <a:solidFill>
                  <a:schemeClr val="tx1"/>
                </a:solidFill>
                <a:latin typeface="Gotham Book" pitchFamily="2" charset="0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Gotham Bold"/>
              </a:rPr>
              <a:t>Building an Engagement Strategy from the Inside Out</a:t>
            </a:r>
            <a:endParaRPr lang="en-CA" sz="1400" b="1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62872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EE458-A86F-9FE1-9B5B-6E5943791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Building an Engagement Strategy from the Inside Out</a:t>
            </a:r>
            <a:endParaRPr lang="en-CA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9650C6-FD6E-869C-84CD-24142B5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1122359"/>
            <a:ext cx="3080171" cy="1465265"/>
          </a:xfrm>
        </p:spPr>
        <p:txBody>
          <a:bodyPr anchor="t">
            <a:noAutofit/>
          </a:bodyPr>
          <a:lstStyle/>
          <a:p>
            <a:r>
              <a:rPr lang="en-US" sz="4400" spc="0" dirty="0">
                <a:latin typeface="Arial" panose="020B0604020202020204" pitchFamily="34" charset="0"/>
                <a:cs typeface="Arial" panose="020B0604020202020204" pitchFamily="34" charset="0"/>
              </a:rPr>
              <a:t>Familiarize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(45 min)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47D593-03F9-217D-BC7B-06FE86BBC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9346" y="1121791"/>
            <a:ext cx="6687128" cy="3958210"/>
          </a:xfrm>
        </p:spPr>
        <p:txBody>
          <a:bodyPr lIns="216000" tIns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individual and intersecting roles for each participant.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are the ways these positions interconnect and support one another to form the institution as a whole? 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What are the areas in your work or related work that you think would benefit from Indigenous contributions or leadership?</a:t>
            </a:r>
          </a:p>
        </p:txBody>
      </p:sp>
    </p:spTree>
    <p:extLst>
      <p:ext uri="{BB962C8B-B14F-4D97-AF65-F5344CB8AC3E}">
        <p14:creationId xmlns:p14="http://schemas.microsoft.com/office/powerpoint/2010/main" val="165552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C41C3-CBA5-7325-3BDD-828D49381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BDA5B-F132-A7AA-6529-E18070FD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3" y="1122359"/>
            <a:ext cx="2619114" cy="1727521"/>
          </a:xfrm>
        </p:spPr>
        <p:txBody>
          <a:bodyPr anchor="t">
            <a:no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b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900" dirty="0">
                <a:latin typeface="Arial" panose="020B0604020202020204" pitchFamily="34" charset="0"/>
                <a:cs typeface="Arial" panose="020B0604020202020204" pitchFamily="34" charset="0"/>
              </a:rPr>
              <a:t>(30 min)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4404-98BB-A657-03F8-C2898D2FC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3422" y="1122360"/>
            <a:ext cx="6724074" cy="2840038"/>
          </a:xfrm>
        </p:spPr>
        <p:txBody>
          <a:bodyPr lIns="216000" tIns="216000">
            <a:noAutofit/>
          </a:bodyPr>
          <a:lstStyle/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Identify overlap and connections among institutional areas you identified as benefitting from engagement and consultation with Indigenous communities.</a:t>
            </a:r>
          </a:p>
          <a:p>
            <a:pPr marL="360000" indent="-288000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✓ Record a full list of these potential requests.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CBFAC-2B5C-C191-56BE-FA3A31B07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sz="1400" dirty="0"/>
              <a:t>Building an Engagement Strategy from the Inside Out</a:t>
            </a:r>
            <a:endParaRPr lang="en-CA" sz="1400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661BD6-8A0B-A55E-E75F-1E1785BF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2" y="930611"/>
            <a:ext cx="10814078" cy="760077"/>
          </a:xfrm>
        </p:spPr>
        <p:txBody>
          <a:bodyPr anchor="t">
            <a:no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Towards Braiding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0324C-4408-8263-F05D-C851025F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82" y="1825625"/>
            <a:ext cx="5142837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Towards Braiding – Gesturing Towards Decolonial Futures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Considerations and implications for engagement requests:</a:t>
            </a:r>
          </a:p>
          <a:p>
            <a:pPr marL="700088" lvl="1" indent="-2520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</a:p>
          <a:p>
            <a:pPr marL="700088" lvl="1" indent="-2520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</a:p>
          <a:p>
            <a:pPr marL="700088" lvl="1" indent="-2520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Educational dimensions</a:t>
            </a:r>
          </a:p>
          <a:p>
            <a:pPr marL="700088" lvl="1" indent="-2520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5E37E4-DD58-625F-6398-4970E8836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804" t="17293" r="38530" b="8808"/>
          <a:stretch/>
        </p:blipFill>
        <p:spPr>
          <a:xfrm>
            <a:off x="6318278" y="930611"/>
            <a:ext cx="3205480" cy="4996778"/>
          </a:xfrm>
        </p:spPr>
      </p:pic>
    </p:spTree>
    <p:extLst>
      <p:ext uri="{BB962C8B-B14F-4D97-AF65-F5344CB8AC3E}">
        <p14:creationId xmlns:p14="http://schemas.microsoft.com/office/powerpoint/2010/main" val="687968348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ur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d977353f-244d-4bc5-9759-0ea4bef9a93d">Active</STATUS>
    <TaxCatchAll xmlns="5807fca9-7bb0-4fce-a158-cccae2e73f08" xsi:nil="true"/>
    <lcf76f155ced4ddcb4097134ff3c332f xmlns="d977353f-244d-4bc5-9759-0ea4bef9a9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0B66C149E124DB3845ABE73FD173B" ma:contentTypeVersion="17" ma:contentTypeDescription="Create a new document." ma:contentTypeScope="" ma:versionID="bf5b35667023a603e7fc6ff179128967">
  <xsd:schema xmlns:xsd="http://www.w3.org/2001/XMLSchema" xmlns:xs="http://www.w3.org/2001/XMLSchema" xmlns:p="http://schemas.microsoft.com/office/2006/metadata/properties" xmlns:ns2="5807fca9-7bb0-4fce-a158-cccae2e73f08" xmlns:ns3="d977353f-244d-4bc5-9759-0ea4bef9a93d" targetNamespace="http://schemas.microsoft.com/office/2006/metadata/properties" ma:root="true" ma:fieldsID="ae1082aab273dd5917a74ba3e57f3fa2" ns2:_="" ns3:_="">
    <xsd:import namespace="5807fca9-7bb0-4fce-a158-cccae2e73f08"/>
    <xsd:import namespace="d977353f-244d-4bc5-9759-0ea4bef9a9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STATUS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7fca9-7bb0-4fce-a158-cccae2e73f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2c5cc8c-2def-4648-abb1-1bee3d8bb1c1}" ma:internalName="TaxCatchAll" ma:showField="CatchAllData" ma:web="5807fca9-7bb0-4fce-a158-cccae2e73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7353f-244d-4bc5-9759-0ea4bef9a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20" ma:displayName="STATUS" ma:default="Active" ma:description="Indicating weather the file is active, inactive, archived or pending destruction&#10;" ma:format="Dropdown" ma:internalName="STATUS">
      <xsd:simpleType>
        <xsd:restriction base="dms:Choice">
          <xsd:enumeration value="Active"/>
          <xsd:enumeration value="Inactive"/>
          <xsd:enumeration value="Archived"/>
          <xsd:enumeration value="Pending destruction"/>
          <xsd:enumeration value="Applied"/>
          <xsd:enumeration value="Choice 6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8a38f0-e241-497a-bffe-a62455b7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32C30-CA57-4E79-B4F2-D04D0AE34572}">
  <ds:schemaRefs>
    <ds:schemaRef ds:uri="http://schemas.microsoft.com/office/2006/metadata/properties"/>
    <ds:schemaRef ds:uri="http://schemas.microsoft.com/office/infopath/2007/PartnerControls"/>
    <ds:schemaRef ds:uri="d977353f-244d-4bc5-9759-0ea4bef9a93d"/>
    <ds:schemaRef ds:uri="5807fca9-7bb0-4fce-a158-cccae2e73f08"/>
  </ds:schemaRefs>
</ds:datastoreItem>
</file>

<file path=customXml/itemProps2.xml><?xml version="1.0" encoding="utf-8"?>
<ds:datastoreItem xmlns:ds="http://schemas.openxmlformats.org/officeDocument/2006/customXml" ds:itemID="{3612D5E4-CD33-4368-BF77-D72178CA1C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9F219-5F25-455F-8894-333BB0F3F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7fca9-7bb0-4fce-a158-cccae2e73f08"/>
    <ds:schemaRef ds:uri="d977353f-244d-4bc5-9759-0ea4bef9a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36707</TotalTime>
  <Words>1415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Gotham Bold</vt:lpstr>
      <vt:lpstr>Gotham Book</vt:lpstr>
      <vt:lpstr>Gotham Medium</vt:lpstr>
      <vt:lpstr>Symbol</vt:lpstr>
      <vt:lpstr>System Font Regular</vt:lpstr>
      <vt:lpstr>Yellow</vt:lpstr>
      <vt:lpstr>Brown</vt:lpstr>
      <vt:lpstr>Cyan</vt:lpstr>
      <vt:lpstr>Blue</vt:lpstr>
      <vt:lpstr>Orange</vt:lpstr>
      <vt:lpstr>Purple</vt:lpstr>
      <vt:lpstr>Red</vt:lpstr>
      <vt:lpstr>PowerPoint Presentation</vt:lpstr>
      <vt:lpstr>Building an Engagement Strategy  from the Inside Out</vt:lpstr>
      <vt:lpstr>Introduction</vt:lpstr>
      <vt:lpstr>Agenda</vt:lpstr>
      <vt:lpstr>Agenda</vt:lpstr>
      <vt:lpstr>Objectives</vt:lpstr>
      <vt:lpstr>Familiarize  (45 min)</vt:lpstr>
      <vt:lpstr>Reflect  (30 min)</vt:lpstr>
      <vt:lpstr>Towards Braiding</vt:lpstr>
      <vt:lpstr>Review  (60 min)</vt:lpstr>
      <vt:lpstr>Explore  Indigenous-Led  &amp; Community-Responsive   (30 min)</vt:lpstr>
      <vt:lpstr>Explore  Indigenous-Led  &amp; Community-Responsive </vt:lpstr>
      <vt:lpstr>Explore  Think Beyond  Museum Walls  (10 min) </vt:lpstr>
      <vt:lpstr>Explore  Respecting Indigenous Authority and Intellectual Property  (15 min)</vt:lpstr>
      <vt:lpstr>Explore  Respectful Terminology  and Language   (15 min)</vt:lpstr>
      <vt:lpstr>Explore  Honouring Protocols  (15 min)</vt:lpstr>
      <vt:lpstr>Explore  Re-Evaluating Compensation  (15 min)</vt:lpstr>
      <vt:lpstr>Explore  Non-Extractive Partnerships  (20 min)</vt:lpstr>
      <vt:lpstr>Explore  Non-Extractive Partnerships</vt:lpstr>
      <vt:lpstr>Explore  Institution Self-reflection  (30 min)</vt:lpstr>
      <vt:lpstr>Assemble  Consolidating an Approach  (15 min)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Davide Dorigo</dc:creator>
  <cp:lastModifiedBy>Linda McConnell</cp:lastModifiedBy>
  <cp:revision>46</cp:revision>
  <dcterms:created xsi:type="dcterms:W3CDTF">2022-11-08T19:23:22Z</dcterms:created>
  <dcterms:modified xsi:type="dcterms:W3CDTF">2023-02-17T16:34:20Z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0x010100D780B66C149E124DB3845ABE73FD173B</vt:lpwstr>
  </property>
  <property fmtid="{D5CDD505-2E9C-101B-9397-08002B2CF9AE}" pid="3" name="MediaServiceImageTags">
    <vt:lpwstr/>
  </property>
</Properties>
</file>