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  <p:sldMasterId id="2147483715" r:id="rId5"/>
    <p:sldMasterId id="2147483744" r:id="rId6"/>
    <p:sldMasterId id="2147483773" r:id="rId7"/>
    <p:sldMasterId id="2147483801" r:id="rId8"/>
    <p:sldMasterId id="2147483829" r:id="rId9"/>
    <p:sldMasterId id="2147483857" r:id="rId10"/>
  </p:sldMasterIdLst>
  <p:sldIdLst>
    <p:sldId id="266" r:id="rId11"/>
    <p:sldId id="257" r:id="rId12"/>
    <p:sldId id="268" r:id="rId13"/>
    <p:sldId id="284" r:id="rId14"/>
    <p:sldId id="285" r:id="rId15"/>
    <p:sldId id="269" r:id="rId16"/>
    <p:sldId id="260" r:id="rId17"/>
    <p:sldId id="261" r:id="rId18"/>
    <p:sldId id="272" r:id="rId19"/>
    <p:sldId id="270" r:id="rId20"/>
    <p:sldId id="271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F68E82-DBFC-85C5-B5EF-7BE7F64A76A5}" name="Davide Dorigo" initials="DD" userId="377a1dabed47728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5E3"/>
    <a:srgbClr val="FFF1DB"/>
    <a:srgbClr val="E7DAD2"/>
    <a:srgbClr val="CCE8EE"/>
    <a:srgbClr val="CCE3F1"/>
    <a:srgbClr val="F9DED5"/>
    <a:srgbClr val="E0DBE4"/>
    <a:srgbClr val="EDD4D6"/>
    <a:srgbClr val="A12B2F"/>
    <a:srgbClr val="624B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9"/>
  </p:normalViewPr>
  <p:slideViewPr>
    <p:cSldViewPr snapToGrid="0" showGuides="1">
      <p:cViewPr varScale="1">
        <p:scale>
          <a:sx n="102" d="100"/>
          <a:sy n="102" d="100"/>
        </p:scale>
        <p:origin x="25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emf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e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FDBE-4569-F08B-617B-17E7C920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5398-46A0-F04A-98FD-4C5140479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B548"/>
              </a:buClr>
              <a:defRPr/>
            </a:lvl1pPr>
            <a:lvl2pPr>
              <a:buClr>
                <a:srgbClr val="FFB548"/>
              </a:buClr>
              <a:defRPr/>
            </a:lvl2pPr>
            <a:lvl3pPr>
              <a:buClr>
                <a:srgbClr val="FFB548"/>
              </a:buClr>
              <a:defRPr/>
            </a:lvl3pPr>
            <a:lvl4pPr>
              <a:buClr>
                <a:srgbClr val="FFB548"/>
              </a:buClr>
              <a:defRPr/>
            </a:lvl4pPr>
            <a:lvl5pPr>
              <a:buClr>
                <a:srgbClr val="FFB54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62E98-8811-C667-AE88-D1BB024F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C7A84-C791-B863-9992-0AC6B57E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37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06B5912-705B-DD2E-A2F9-77D36D426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97" b="54881"/>
          <a:stretch/>
        </p:blipFill>
        <p:spPr>
          <a:xfrm>
            <a:off x="8294761" y="4823804"/>
            <a:ext cx="3897239" cy="20341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3CAFD9-3F60-BCA9-1371-E76F16C908E5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4D7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3ADEDD47-6863-7428-85C2-60F2E487DD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17EA0-DE0D-032D-D26C-BDE8B3536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924A5-E937-06FF-A6A2-3FC82A7BF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C0C9E-A6A6-ECE0-A5F5-2C9BE68C7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0C465-7DA4-1AB8-B4A0-747D7946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6A7F5-130D-D19E-D668-3F95C667C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181019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83E821A-ED5B-6D7E-A867-C8F4A4862EE5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4D7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97D5D1DB-4D2D-211E-7EFB-53F388FAB9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934C82-9798-F983-D84C-8E11C30CA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97" b="54881"/>
          <a:stretch/>
        </p:blipFill>
        <p:spPr>
          <a:xfrm>
            <a:off x="8294761" y="4823804"/>
            <a:ext cx="3897239" cy="20341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4EFC3-EBED-1B62-1B36-00E1B8BB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993B7-E344-2824-6670-B59484BB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78800-D57E-72A5-126E-2096420B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62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6C2693-C620-402D-B033-1A399EF3F114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4D7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6245C2AD-5BB2-E98C-F4E0-FF3E7D365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2CB19-5873-0693-F08B-C8D602A64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97" b="54881"/>
          <a:stretch/>
        </p:blipFill>
        <p:spPr>
          <a:xfrm>
            <a:off x="8294761" y="4823804"/>
            <a:ext cx="3897239" cy="20341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4DCAB7-6908-9CA0-3DC7-9F358EDA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7BE7C9-D51C-8C49-B492-ED30F886C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F248D-7258-588B-4316-C51A52538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sz="1600" i="1" dirty="0"/>
            </a:lvl1pPr>
          </a:lstStyle>
          <a:p>
            <a:pPr lvl="0">
              <a:buClr>
                <a:srgbClr val="88431D"/>
              </a:buClr>
            </a:pPr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F69E-66B4-82BC-CBB4-25BF278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0A6-EC17-2E35-374B-8E0AAFD2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78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6C2693-C620-402D-B033-1A399EF3F114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4D7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6245C2AD-5BB2-E98C-F4E0-FF3E7D365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2CB19-5873-0693-F08B-C8D602A64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97" b="54881"/>
          <a:stretch/>
        </p:blipFill>
        <p:spPr>
          <a:xfrm>
            <a:off x="8294761" y="4823804"/>
            <a:ext cx="3897239" cy="20341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4DCAB7-6908-9CA0-3DC7-9F358EDA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F69E-66B4-82BC-CBB4-25BF278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0A6-EC17-2E35-374B-8E0AAFD2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C57C7F6-630E-D421-2E46-1178855BE4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8" y="987425"/>
            <a:ext cx="6170612" cy="4873625"/>
          </a:xfrm>
          <a:prstGeom prst="roundRect">
            <a:avLst>
              <a:gd name="adj" fmla="val 7414"/>
            </a:avLst>
          </a:prstGeom>
          <a:solidFill>
            <a:srgbClr val="DBE5E3"/>
          </a:solidFill>
        </p:spPr>
        <p:txBody>
          <a:bodyPr lIns="270000" tIns="270000" rIns="270000" bIns="27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142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7905A8-30A3-2BFF-CC50-329ACEF75DA9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88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A3865D09-BE56-594B-CC3A-EFC5DBC715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4FDBE-4569-F08B-617B-17E7C920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5398-46A0-F04A-98FD-4C5140479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62E98-8811-C667-AE88-D1BB024F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C7A84-C791-B863-9992-0AC6B57E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45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cument 17">
            <a:extLst>
              <a:ext uri="{FF2B5EF4-FFF2-40B4-BE49-F238E27FC236}">
                <a16:creationId xmlns:a16="http://schemas.microsoft.com/office/drawing/2014/main" id="{148EE3AD-C3C9-79E4-DA86-577604C1713B}"/>
              </a:ext>
            </a:extLst>
          </p:cNvPr>
          <p:cNvSpPr/>
          <p:nvPr userDrawn="1"/>
        </p:nvSpPr>
        <p:spPr>
          <a:xfrm>
            <a:off x="0" y="0"/>
            <a:ext cx="12192000" cy="1122363"/>
          </a:xfrm>
          <a:prstGeom prst="flowChartDocument">
            <a:avLst/>
          </a:prstGeom>
          <a:solidFill>
            <a:srgbClr val="884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D05C78-97CB-13A7-6E57-7B839894E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209"/>
          <a:stretch/>
        </p:blipFill>
        <p:spPr>
          <a:xfrm>
            <a:off x="4280969" y="0"/>
            <a:ext cx="5842000" cy="12017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2636FE-479A-A243-3347-2FF25A962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15" r="12581"/>
          <a:stretch/>
        </p:blipFill>
        <p:spPr>
          <a:xfrm>
            <a:off x="7029450" y="-1"/>
            <a:ext cx="5162550" cy="164147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68D638-27E3-0D99-06EC-9C5F52E35A01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DEAD4A3C-F85B-5D10-C7DB-AF9604E82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bg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0123655-A25F-BA6E-053C-01DAB3D1F9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53800" y="436558"/>
            <a:ext cx="359862" cy="249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44F4-C302-1502-F354-729AAC98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86922"/>
            <a:ext cx="10515600" cy="225322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DB1CC-F912-0794-1483-24E14C670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67138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D5796-B8F7-D80E-A9E2-47B1F2DA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1D300-7076-4DF1-1FCF-65FDB298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61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222D46-F0C9-A6FE-C4E7-7C335534F80F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88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A8319F01-37F2-1081-9F6A-8C7C0784DB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17EA0-DE0D-032D-D26C-BDE8B3536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924A5-E937-06FF-A6A2-3FC82A7BF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C0C9E-A6A6-ECE0-A5F5-2C9BE68C7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0C465-7DA4-1AB8-B4A0-747D7946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6A7F5-130D-D19E-D668-3F95C667C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00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CEAC403-48D4-5096-D1BD-861DA97C8775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88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84E9B9B4-A215-6BE9-BE28-D1300D7D6F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4EFC3-EBED-1B62-1B36-00E1B8BB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993B7-E344-2824-6670-B59484BB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78800-D57E-72A5-126E-2096420B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1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F19AC4-4AC8-BD69-E217-2DFC5D61D972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88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D51A4162-922F-0D77-2A89-75E0E070BC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DCAB7-6908-9CA0-3DC7-9F358EDA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7BE7C9-D51C-8C49-B492-ED30F886C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F248D-7258-588B-4316-C51A52538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sz="1600" i="1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F69E-66B4-82BC-CBB4-25BF278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0A6-EC17-2E35-374B-8E0AAFD2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62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F19AC4-4AC8-BD69-E217-2DFC5D61D972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88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D51A4162-922F-0D77-2A89-75E0E070BC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DCAB7-6908-9CA0-3DC7-9F358EDA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F69E-66B4-82BC-CBB4-25BF278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0A6-EC17-2E35-374B-8E0AAFD2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A000689-8158-8D1F-164F-76521C2B3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8" y="987425"/>
            <a:ext cx="6170612" cy="4873625"/>
          </a:xfrm>
          <a:prstGeom prst="roundRect">
            <a:avLst>
              <a:gd name="adj" fmla="val 7414"/>
            </a:avLst>
          </a:prstGeom>
          <a:solidFill>
            <a:srgbClr val="E7DAD2"/>
          </a:solidFill>
        </p:spPr>
        <p:txBody>
          <a:bodyPr lIns="270000" tIns="270000" rIns="270000" bIns="27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95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944F4-C302-1502-F354-729AAC98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86922"/>
            <a:ext cx="10515600" cy="225322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DB1CC-F912-0794-1483-24E14C670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67138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D5796-B8F7-D80E-A9E2-47B1F2DA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1D300-7076-4DF1-1FCF-65FDB298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ocument 10">
            <a:extLst>
              <a:ext uri="{FF2B5EF4-FFF2-40B4-BE49-F238E27FC236}">
                <a16:creationId xmlns:a16="http://schemas.microsoft.com/office/drawing/2014/main" id="{128C618C-196E-8FB5-11C4-88D0A4B6A60A}"/>
              </a:ext>
            </a:extLst>
          </p:cNvPr>
          <p:cNvSpPr/>
          <p:nvPr userDrawn="1"/>
        </p:nvSpPr>
        <p:spPr>
          <a:xfrm>
            <a:off x="0" y="0"/>
            <a:ext cx="12192000" cy="1122363"/>
          </a:xfrm>
          <a:prstGeom prst="flowChartDocument">
            <a:avLst/>
          </a:prstGeom>
          <a:solidFill>
            <a:srgbClr val="FFB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A5BE84-BA71-3D95-F29A-0281DDBFC3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209"/>
          <a:stretch/>
        </p:blipFill>
        <p:spPr>
          <a:xfrm>
            <a:off x="4280969" y="0"/>
            <a:ext cx="5842000" cy="1201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130C40-9655-399C-49FF-8CFF30DA6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15" r="12581"/>
          <a:stretch/>
        </p:blipFill>
        <p:spPr>
          <a:xfrm>
            <a:off x="7029450" y="-1"/>
            <a:ext cx="5162550" cy="164147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01EFAC-69E4-540A-7746-DEB0FB4B57F0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CB9B069D-2A12-E1C1-2012-D2C3454D6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84E605-D93D-CC52-2D3A-E885B827AA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53800" y="436558"/>
            <a:ext cx="359862" cy="24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8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204860-2236-20CB-7CB7-240FD65DBDB2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008A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E4793F39-6926-3B7E-BF36-84A3AB5EFF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4FDBE-4569-F08B-617B-17E7C920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5398-46A0-F04A-98FD-4C5140479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62E98-8811-C667-AE88-D1BB024F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C7A84-C791-B863-9992-0AC6B57E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30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cument 10">
            <a:extLst>
              <a:ext uri="{FF2B5EF4-FFF2-40B4-BE49-F238E27FC236}">
                <a16:creationId xmlns:a16="http://schemas.microsoft.com/office/drawing/2014/main" id="{F20F9D49-3AB6-5A48-927C-C6FD99FDFE80}"/>
              </a:ext>
            </a:extLst>
          </p:cNvPr>
          <p:cNvSpPr/>
          <p:nvPr userDrawn="1"/>
        </p:nvSpPr>
        <p:spPr>
          <a:xfrm>
            <a:off x="0" y="0"/>
            <a:ext cx="12192000" cy="1122363"/>
          </a:xfrm>
          <a:prstGeom prst="flowChartDocument">
            <a:avLst/>
          </a:prstGeom>
          <a:solidFill>
            <a:srgbClr val="008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4C4047-4906-52F5-9832-C42F2F9F8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209"/>
          <a:stretch/>
        </p:blipFill>
        <p:spPr>
          <a:xfrm>
            <a:off x="4280969" y="-2"/>
            <a:ext cx="5842000" cy="1201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981666-9CB8-B98E-62C4-A63B443FC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15" r="12581"/>
          <a:stretch/>
        </p:blipFill>
        <p:spPr>
          <a:xfrm>
            <a:off x="7029450" y="-1"/>
            <a:ext cx="5162550" cy="164147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65088D-3C6D-B037-D041-D31C1EC56C63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D9ED5534-2AD0-4026-BE70-C1C364E53D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bg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333E4B-9DBB-B95E-F4AE-A15390F842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53800" y="436558"/>
            <a:ext cx="359862" cy="249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44F4-C302-1502-F354-729AAC98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86922"/>
            <a:ext cx="10515600" cy="225322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DB1CC-F912-0794-1483-24E14C670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67138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D5796-B8F7-D80E-A9E2-47B1F2DA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1D300-7076-4DF1-1FCF-65FDB298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4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3CAFD9-3F60-BCA9-1371-E76F16C908E5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008A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3ADEDD47-6863-7428-85C2-60F2E487DD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17EA0-DE0D-032D-D26C-BDE8B3536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924A5-E937-06FF-A6A2-3FC82A7BF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C0C9E-A6A6-ECE0-A5F5-2C9BE68C7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0C465-7DA4-1AB8-B4A0-747D7946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6A7F5-130D-D19E-D668-3F95C667C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18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C78703B-E3DF-BB61-0EE5-7EB8D0CAB0AA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008A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09CBC04F-5B08-6710-4CC9-99FE26FE3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4EFC3-EBED-1B62-1B36-00E1B8BB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993B7-E344-2824-6670-B59484BB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78800-D57E-72A5-126E-2096420B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5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EC53F7-DDBD-5EE7-2726-BFCCF593FDAA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008A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0029143-A0FC-293E-E695-2DB6137B57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DCAB7-6908-9CA0-3DC7-9F358EDA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7BE7C9-D51C-8C49-B492-ED30F886C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F248D-7258-588B-4316-C51A52538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sz="1600" i="1" dirty="0"/>
            </a:lvl1pPr>
          </a:lstStyle>
          <a:p>
            <a:pPr lvl="0">
              <a:buClr>
                <a:srgbClr val="88431D"/>
              </a:buClr>
            </a:pPr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F69E-66B4-82BC-CBB4-25BF278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0A6-EC17-2E35-374B-8E0AAFD2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27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EC53F7-DDBD-5EE7-2726-BFCCF593FDAA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008A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0029143-A0FC-293E-E695-2DB6137B57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DCAB7-6908-9CA0-3DC7-9F358EDA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F69E-66B4-82BC-CBB4-25BF278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0A6-EC17-2E35-374B-8E0AAFD2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D9D5B6C-8FBC-4E81-0792-D6004FA741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8" y="987425"/>
            <a:ext cx="6170612" cy="4873625"/>
          </a:xfrm>
          <a:prstGeom prst="roundRect">
            <a:avLst>
              <a:gd name="adj" fmla="val 7414"/>
            </a:avLst>
          </a:prstGeom>
          <a:solidFill>
            <a:srgbClr val="CCE8EE"/>
          </a:solidFill>
        </p:spPr>
        <p:txBody>
          <a:bodyPr lIns="270000" tIns="270000" rIns="270000" bIns="27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9330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F775AE-3022-FFEC-802C-C258BD445CE6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007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2B55D1AB-1111-0A6D-360F-F051FA49C2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4FDBE-4569-F08B-617B-17E7C920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5398-46A0-F04A-98FD-4C5140479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62E98-8811-C667-AE88-D1BB024F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C7A84-C791-B863-9992-0AC6B57E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879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cument 10">
            <a:extLst>
              <a:ext uri="{FF2B5EF4-FFF2-40B4-BE49-F238E27FC236}">
                <a16:creationId xmlns:a16="http://schemas.microsoft.com/office/drawing/2014/main" id="{D61EEC97-89B0-AA03-37C6-197A7B73DEDE}"/>
              </a:ext>
            </a:extLst>
          </p:cNvPr>
          <p:cNvSpPr/>
          <p:nvPr userDrawn="1"/>
        </p:nvSpPr>
        <p:spPr>
          <a:xfrm>
            <a:off x="0" y="0"/>
            <a:ext cx="12192000" cy="1122363"/>
          </a:xfrm>
          <a:prstGeom prst="flowChartDocument">
            <a:avLst/>
          </a:prstGeom>
          <a:solidFill>
            <a:srgbClr val="007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88F44A-2500-DF8B-1F89-4C862BEE3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209"/>
          <a:stretch/>
        </p:blipFill>
        <p:spPr>
          <a:xfrm>
            <a:off x="4280969" y="0"/>
            <a:ext cx="5842000" cy="1201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863FD3-5C48-5859-ADF0-8807C6EA8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15" r="12581"/>
          <a:stretch/>
        </p:blipFill>
        <p:spPr>
          <a:xfrm>
            <a:off x="7029450" y="-1"/>
            <a:ext cx="5162550" cy="164147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2C539F-05C0-F939-EE19-6C46A460B16A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8131E4D-E8E2-860F-4E9F-4E6A12EC89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bg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2D344E-EAC0-EBDC-37B2-ED6BB19261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53800" y="436558"/>
            <a:ext cx="359862" cy="249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44F4-C302-1502-F354-729AAC98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86922"/>
            <a:ext cx="10515600" cy="225322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DB1CC-F912-0794-1483-24E14C670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67138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D5796-B8F7-D80E-A9E2-47B1F2DA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1D300-7076-4DF1-1FCF-65FDB298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03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3CAFD9-3F60-BCA9-1371-E76F16C908E5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007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3ADEDD47-6863-7428-85C2-60F2E487DD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17EA0-DE0D-032D-D26C-BDE8B3536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924A5-E937-06FF-A6A2-3FC82A7BF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C0C9E-A6A6-ECE0-A5F5-2C9BE68C7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0C465-7DA4-1AB8-B4A0-747D7946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6A7F5-130D-D19E-D668-3F95C667C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28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9A572F-A981-B206-5607-B511ACBFFD9D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007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FF292F8E-70E5-EFB5-E558-2F42DBCE82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4EFC3-EBED-1B62-1B36-00E1B8BB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993B7-E344-2824-6670-B59484BB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78800-D57E-72A5-126E-2096420B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36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AED767-BE3B-1B2E-C158-388F66869E18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FC5CFE94-7AE9-A5E0-38AA-C0ED7533D3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17EA0-DE0D-032D-D26C-BDE8B3536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924A5-E937-06FF-A6A2-3FC82A7BF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C0C9E-A6A6-ECE0-A5F5-2C9BE68C7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0C465-7DA4-1AB8-B4A0-747D7946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6A7F5-130D-D19E-D668-3F95C667C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17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B4FCF7-95C5-352A-B1E1-9FE730290319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007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E1FAE2A2-6CDE-C603-75B8-33B61FBE30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DCAB7-6908-9CA0-3DC7-9F358EDA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7BE7C9-D51C-8C49-B492-ED30F886C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F248D-7258-588B-4316-C51A52538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sz="1600" i="1" dirty="0"/>
            </a:lvl1pPr>
          </a:lstStyle>
          <a:p>
            <a:pPr lvl="0">
              <a:buClr>
                <a:srgbClr val="88431D"/>
              </a:buClr>
            </a:pPr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F69E-66B4-82BC-CBB4-25BF278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0A6-EC17-2E35-374B-8E0AAFD2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37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B4FCF7-95C5-352A-B1E1-9FE730290319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007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E1FAE2A2-6CDE-C603-75B8-33B61FBE30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DCAB7-6908-9CA0-3DC7-9F358EDA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F69E-66B4-82BC-CBB4-25BF278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0A6-EC17-2E35-374B-8E0AAFD2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1BBD859-6732-B94A-E043-894B823070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8" y="987425"/>
            <a:ext cx="6170612" cy="4873625"/>
          </a:xfrm>
          <a:prstGeom prst="roundRect">
            <a:avLst>
              <a:gd name="adj" fmla="val 7414"/>
            </a:avLst>
          </a:prstGeom>
          <a:solidFill>
            <a:srgbClr val="CCE3F1"/>
          </a:solidFill>
        </p:spPr>
        <p:txBody>
          <a:bodyPr lIns="270000" tIns="270000" rIns="270000" bIns="27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8249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DAE32B-A8E9-03C8-59AC-1DC0F7B4B2D8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E05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3F95A5E3-555B-8476-AB87-0909A5B15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4FDBE-4569-F08B-617B-17E7C920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5398-46A0-F04A-98FD-4C5140479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62E98-8811-C667-AE88-D1BB024F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C7A84-C791-B863-9992-0AC6B57E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88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cument 10">
            <a:extLst>
              <a:ext uri="{FF2B5EF4-FFF2-40B4-BE49-F238E27FC236}">
                <a16:creationId xmlns:a16="http://schemas.microsoft.com/office/drawing/2014/main" id="{51B77F24-2EF6-48C7-833E-BE51D8F9FE95}"/>
              </a:ext>
            </a:extLst>
          </p:cNvPr>
          <p:cNvSpPr/>
          <p:nvPr userDrawn="1"/>
        </p:nvSpPr>
        <p:spPr>
          <a:xfrm>
            <a:off x="0" y="0"/>
            <a:ext cx="12192000" cy="1122363"/>
          </a:xfrm>
          <a:prstGeom prst="flowChartDocument">
            <a:avLst/>
          </a:prstGeom>
          <a:solidFill>
            <a:srgbClr val="E05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648AE2-8FCB-86B1-F7FD-F6C810C941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209"/>
          <a:stretch/>
        </p:blipFill>
        <p:spPr>
          <a:xfrm>
            <a:off x="4280969" y="0"/>
            <a:ext cx="5842000" cy="1201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742323-3CFC-EF54-DF25-B88B205D0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15" r="12581"/>
          <a:stretch/>
        </p:blipFill>
        <p:spPr>
          <a:xfrm>
            <a:off x="7029450" y="-1"/>
            <a:ext cx="5162550" cy="164147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2CD794-CEAE-4213-88D8-7D561AE0851A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9949496B-95BE-5484-079D-5806E1F59B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bg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FDF12E-4541-A682-E92F-12A3AE2A8D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53800" y="436558"/>
            <a:ext cx="359862" cy="249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44F4-C302-1502-F354-729AAC98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86922"/>
            <a:ext cx="10515600" cy="225322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DB1CC-F912-0794-1483-24E14C670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67138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D5796-B8F7-D80E-A9E2-47B1F2DA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1D300-7076-4DF1-1FCF-65FDB298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89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3CAFD9-3F60-BCA9-1371-E76F16C908E5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E05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3ADEDD47-6863-7428-85C2-60F2E487DD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17EA0-DE0D-032D-D26C-BDE8B3536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924A5-E937-06FF-A6A2-3FC82A7BF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C0C9E-A6A6-ECE0-A5F5-2C9BE68C7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0C465-7DA4-1AB8-B4A0-747D7946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6A7F5-130D-D19E-D668-3F95C667C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11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9D0C43-F8E1-B3C3-A3B5-D13EB3A58317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E05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E0C7F7D-7B91-648E-71B2-53D3228BA9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4EFC3-EBED-1B62-1B36-00E1B8BB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993B7-E344-2824-6670-B59484BB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78800-D57E-72A5-126E-2096420B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43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CF8B0D-560F-EB08-C14B-D723435D2C10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E05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726536E7-C254-3BEC-3FEB-3F5A29696E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DCAB7-6908-9CA0-3DC7-9F358EDA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7BE7C9-D51C-8C49-B492-ED30F886C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F248D-7258-588B-4316-C51A52538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sz="1600" i="1" dirty="0"/>
            </a:lvl1pPr>
          </a:lstStyle>
          <a:p>
            <a:pPr lvl="0">
              <a:buClr>
                <a:srgbClr val="88431D"/>
              </a:buClr>
            </a:pPr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F69E-66B4-82BC-CBB4-25BF278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0A6-EC17-2E35-374B-8E0AAFD2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92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CF8B0D-560F-EB08-C14B-D723435D2C10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E05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726536E7-C254-3BEC-3FEB-3F5A29696E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DCAB7-6908-9CA0-3DC7-9F358EDA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F69E-66B4-82BC-CBB4-25BF278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0A6-EC17-2E35-374B-8E0AAFD2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0AF41E4-125E-CEEC-5855-3769A95817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8" y="987425"/>
            <a:ext cx="6170612" cy="4873625"/>
          </a:xfrm>
          <a:prstGeom prst="roundRect">
            <a:avLst>
              <a:gd name="adj" fmla="val 7414"/>
            </a:avLst>
          </a:prstGeom>
          <a:solidFill>
            <a:srgbClr val="F9DED5"/>
          </a:solidFill>
        </p:spPr>
        <p:txBody>
          <a:bodyPr lIns="270000" tIns="270000" rIns="270000" bIns="27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341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18D111F-9C70-881A-FAB6-B1DF15E35B55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4D7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F2CE482-0CC1-E0EA-3330-78D3A6B61A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E4CD6-09B8-94DE-A8EA-0433E371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C1C24-A93C-2E5A-D075-686E30B6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2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FDBE-4569-F08B-617B-17E7C920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5398-46A0-F04A-98FD-4C5140479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B548"/>
              </a:buClr>
              <a:defRPr/>
            </a:lvl1pPr>
            <a:lvl2pPr>
              <a:buClr>
                <a:srgbClr val="FFB548"/>
              </a:buClr>
              <a:defRPr/>
            </a:lvl2pPr>
            <a:lvl3pPr>
              <a:buClr>
                <a:srgbClr val="FFB548"/>
              </a:buClr>
              <a:defRPr/>
            </a:lvl3pPr>
            <a:lvl4pPr>
              <a:buClr>
                <a:srgbClr val="FFB548"/>
              </a:buClr>
              <a:defRPr/>
            </a:lvl4pPr>
            <a:lvl5pPr>
              <a:buClr>
                <a:srgbClr val="FFB54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62E98-8811-C667-AE88-D1BB024F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C7A84-C791-B863-9992-0AC6B57E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5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A52356-3444-EAC0-496F-CE1CFBD982AB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48F41EEB-1EC6-FCEF-5AA8-6CF07EA7B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4EFC3-EBED-1B62-1B36-00E1B8BB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993B7-E344-2824-6670-B59484BB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78800-D57E-72A5-126E-2096420B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423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BBB55B-4777-4D20-7086-06B8DAB14B82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624B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A9A05933-335B-912A-2CDF-4E2970B595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4FDBE-4569-F08B-617B-17E7C920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5398-46A0-F04A-98FD-4C5140479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62E98-8811-C667-AE88-D1BB024F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C7A84-C791-B863-9992-0AC6B57E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840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cument 10">
            <a:extLst>
              <a:ext uri="{FF2B5EF4-FFF2-40B4-BE49-F238E27FC236}">
                <a16:creationId xmlns:a16="http://schemas.microsoft.com/office/drawing/2014/main" id="{1FEAAC6A-6375-8EF0-78F6-DE123000E239}"/>
              </a:ext>
            </a:extLst>
          </p:cNvPr>
          <p:cNvSpPr/>
          <p:nvPr userDrawn="1"/>
        </p:nvSpPr>
        <p:spPr>
          <a:xfrm>
            <a:off x="0" y="0"/>
            <a:ext cx="12192000" cy="1122363"/>
          </a:xfrm>
          <a:prstGeom prst="flowChartDocument">
            <a:avLst/>
          </a:prstGeom>
          <a:solidFill>
            <a:srgbClr val="624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6C8E4E-0D66-01B9-8610-1ECBBE13F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209"/>
          <a:stretch/>
        </p:blipFill>
        <p:spPr>
          <a:xfrm>
            <a:off x="4280969" y="-2"/>
            <a:ext cx="5842000" cy="1201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156CC9-30AA-141C-8247-24D4DAA20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15" r="12581"/>
          <a:stretch/>
        </p:blipFill>
        <p:spPr>
          <a:xfrm>
            <a:off x="7029450" y="-1"/>
            <a:ext cx="5162550" cy="164147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89F830-3116-A49A-F8C5-C300E7E3828D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4A477CBA-E70A-7B78-1BD8-F681E2C85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bg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08A98C-A20E-3C1D-68D0-D9BBE2D598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53800" y="436558"/>
            <a:ext cx="359862" cy="249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44F4-C302-1502-F354-729AAC98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86922"/>
            <a:ext cx="10515600" cy="225322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DB1CC-F912-0794-1483-24E14C670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67138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D5796-B8F7-D80E-A9E2-47B1F2DA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1D300-7076-4DF1-1FCF-65FDB298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348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3CAFD9-3F60-BCA9-1371-E76F16C908E5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624B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3ADEDD47-6863-7428-85C2-60F2E487DD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17EA0-DE0D-032D-D26C-BDE8B3536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924A5-E937-06FF-A6A2-3FC82A7BF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C0C9E-A6A6-ECE0-A5F5-2C9BE68C7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0C465-7DA4-1AB8-B4A0-747D7946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6A7F5-130D-D19E-D668-3F95C667C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315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7CD75D-23EE-E757-3DA8-542DBA824AA2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624B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0F1F8AB1-F5E8-2652-A1CC-D72E8D60E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4EFC3-EBED-1B62-1B36-00E1B8BB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993B7-E344-2824-6670-B59484BB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78800-D57E-72A5-126E-2096420B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955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0AC5DF-E395-BC4E-47C9-0A37831F6755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624B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ED83AAF-22EE-1DBB-F982-E6E9DF39F6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DCAB7-6908-9CA0-3DC7-9F358EDA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7BE7C9-D51C-8C49-B492-ED30F886C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F248D-7258-588B-4316-C51A52538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sz="1600" i="1" dirty="0"/>
            </a:lvl1pPr>
          </a:lstStyle>
          <a:p>
            <a:pPr lvl="0">
              <a:buClr>
                <a:srgbClr val="88431D"/>
              </a:buClr>
            </a:pPr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F69E-66B4-82BC-CBB4-25BF278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0A6-EC17-2E35-374B-8E0AAFD2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42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0AC5DF-E395-BC4E-47C9-0A37831F6755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624B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ED83AAF-22EE-1DBB-F982-E6E9DF39F6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DCAB7-6908-9CA0-3DC7-9F358EDA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F69E-66B4-82BC-CBB4-25BF278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0A6-EC17-2E35-374B-8E0AAFD2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C6BB07A-FF8A-344F-9A0D-444F68C2E8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8" y="987425"/>
            <a:ext cx="6170612" cy="4873625"/>
          </a:xfrm>
          <a:prstGeom prst="roundRect">
            <a:avLst>
              <a:gd name="adj" fmla="val 7414"/>
            </a:avLst>
          </a:prstGeom>
          <a:solidFill>
            <a:srgbClr val="E0DBE4"/>
          </a:solidFill>
        </p:spPr>
        <p:txBody>
          <a:bodyPr lIns="270000" tIns="270000" rIns="270000" bIns="27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7288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603B1D-2E03-FFF1-B222-C1DD9A8D98D1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A12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BB5904EE-855A-3F32-1BF6-EAFF106CE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4FDBE-4569-F08B-617B-17E7C920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5398-46A0-F04A-98FD-4C5140479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62E98-8811-C667-AE88-D1BB024F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C7A84-C791-B863-9992-0AC6B57E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258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cument 10">
            <a:extLst>
              <a:ext uri="{FF2B5EF4-FFF2-40B4-BE49-F238E27FC236}">
                <a16:creationId xmlns:a16="http://schemas.microsoft.com/office/drawing/2014/main" id="{F7D11223-0E97-5BF6-8F69-2212FDFA5B46}"/>
              </a:ext>
            </a:extLst>
          </p:cNvPr>
          <p:cNvSpPr/>
          <p:nvPr userDrawn="1"/>
        </p:nvSpPr>
        <p:spPr>
          <a:xfrm>
            <a:off x="0" y="0"/>
            <a:ext cx="12192000" cy="1122363"/>
          </a:xfrm>
          <a:prstGeom prst="flowChartDocument">
            <a:avLst/>
          </a:prstGeom>
          <a:solidFill>
            <a:srgbClr val="A12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F042A6-77B2-84DE-D3C1-2A8A74418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209"/>
          <a:stretch/>
        </p:blipFill>
        <p:spPr>
          <a:xfrm>
            <a:off x="4280969" y="0"/>
            <a:ext cx="5842000" cy="1201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D47954-CF59-BD5A-1125-0CC0364D2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15" r="12581"/>
          <a:stretch/>
        </p:blipFill>
        <p:spPr>
          <a:xfrm>
            <a:off x="7029450" y="-1"/>
            <a:ext cx="5162550" cy="164147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9930E5-EAB0-CE6A-169B-90FFD79E27AA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FC9EC96D-03A3-D71E-639B-1D4686602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bg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D8A33D-29E1-0C99-51D5-EE1EAA560A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53800" y="436558"/>
            <a:ext cx="359862" cy="249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44F4-C302-1502-F354-729AAC98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86922"/>
            <a:ext cx="10515600" cy="225322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DB1CC-F912-0794-1483-24E14C670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67138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D5796-B8F7-D80E-A9E2-47B1F2DA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1D300-7076-4DF1-1FCF-65FDB298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134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3CAFD9-3F60-BCA9-1371-E76F16C908E5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A12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3ADEDD47-6863-7428-85C2-60F2E487DD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17EA0-DE0D-032D-D26C-BDE8B3536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924A5-E937-06FF-A6A2-3FC82A7BF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C0C9E-A6A6-ECE0-A5F5-2C9BE68C7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0C465-7DA4-1AB8-B4A0-747D7946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6A7F5-130D-D19E-D668-3F95C667C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617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D57E25-16EE-636B-8BA9-D3B1D6FFC62E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A12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3EAF7F30-B3B4-CB33-2C7E-2A2F743842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4EFC3-EBED-1B62-1B36-00E1B8BB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993B7-E344-2824-6670-B59484BB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78800-D57E-72A5-126E-2096420B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60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69FB13-EAB2-984F-AD5F-F444FE0D9597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FC2B096-A133-CD77-2826-2EAF0EAFCC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DCAB7-6908-9CA0-3DC7-9F358EDA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7BE7C9-D51C-8C49-B492-ED30F886C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F248D-7258-588B-4316-C51A52538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sz="1600" i="1" dirty="0"/>
            </a:lvl1pPr>
          </a:lstStyle>
          <a:p>
            <a:pPr lvl="0">
              <a:buClr>
                <a:srgbClr val="88431D"/>
              </a:buClr>
            </a:pPr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F69E-66B4-82BC-CBB4-25BF278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0A6-EC17-2E35-374B-8E0AAFD2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09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50DD97-C34A-5B4D-A4E4-8816CA5A3ADD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A12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7EED63B-005F-DD73-7E33-B92BEA4C3C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DCAB7-6908-9CA0-3DC7-9F358EDA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7BE7C9-D51C-8C49-B492-ED30F886C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F248D-7258-588B-4316-C51A52538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sz="1600" i="1" dirty="0"/>
            </a:lvl1pPr>
          </a:lstStyle>
          <a:p>
            <a:pPr lvl="0">
              <a:buClr>
                <a:srgbClr val="88431D"/>
              </a:buClr>
            </a:pPr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F69E-66B4-82BC-CBB4-25BF278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0A6-EC17-2E35-374B-8E0AAFD2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19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50DD97-C34A-5B4D-A4E4-8816CA5A3ADD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A12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7EED63B-005F-DD73-7E33-B92BEA4C3C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DCAB7-6908-9CA0-3DC7-9F358EDA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F69E-66B4-82BC-CBB4-25BF278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0A6-EC17-2E35-374B-8E0AAFD2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B0F4732-62D9-4C60-4089-70DB873784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8" y="987425"/>
            <a:ext cx="6170612" cy="4873625"/>
          </a:xfrm>
          <a:prstGeom prst="roundRect">
            <a:avLst>
              <a:gd name="adj" fmla="val 7414"/>
            </a:avLst>
          </a:prstGeom>
          <a:solidFill>
            <a:srgbClr val="EDD4D6"/>
          </a:solidFill>
        </p:spPr>
        <p:txBody>
          <a:bodyPr lIns="270000" tIns="270000" rIns="270000" bIns="27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923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69FB13-EAB2-984F-AD5F-F444FE0D9597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FC2B096-A133-CD77-2826-2EAF0EAFCC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DCAB7-6908-9CA0-3DC7-9F358EDA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F69E-66B4-82BC-CBB4-25BF278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0A6-EC17-2E35-374B-8E0AAFD2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7C58FC7-AAF3-E1E2-9C95-396EA6A08D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3188" y="987425"/>
            <a:ext cx="6170612" cy="4873625"/>
          </a:xfrm>
          <a:prstGeom prst="roundRect">
            <a:avLst>
              <a:gd name="adj" fmla="val 7414"/>
            </a:avLst>
          </a:prstGeom>
          <a:solidFill>
            <a:srgbClr val="FFF1DB"/>
          </a:solidFill>
        </p:spPr>
        <p:txBody>
          <a:bodyPr lIns="270000" tIns="270000" rIns="270000" bIns="27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68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18D111F-9C70-881A-FAB6-B1DF15E35B55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4D7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F2CE482-0CC1-E0EA-3330-78D3A6B61A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kern="1200" spc="30" baseline="0" dirty="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E4CD6-09B8-94DE-A8EA-0433E371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C1C24-A93C-2E5A-D075-686E30B6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60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BE5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BE5AC1-C81A-0339-3933-3B73FC97D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5776"/>
          <a:stretch/>
        </p:blipFill>
        <p:spPr>
          <a:xfrm>
            <a:off x="0" y="807347"/>
            <a:ext cx="12191999" cy="6050654"/>
          </a:xfrm>
          <a:prstGeom prst="rect">
            <a:avLst/>
          </a:pr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2B5C2CD5-04FF-6A54-3BEB-9502D44EB610}"/>
              </a:ext>
            </a:extLst>
          </p:cNvPr>
          <p:cNvSpPr/>
          <p:nvPr userDrawn="1"/>
        </p:nvSpPr>
        <p:spPr>
          <a:xfrm rot="381227">
            <a:off x="-112815" y="-1063902"/>
            <a:ext cx="12455158" cy="2489195"/>
          </a:xfrm>
          <a:custGeom>
            <a:avLst/>
            <a:gdLst>
              <a:gd name="connsiteX0" fmla="*/ 0 w 12455158"/>
              <a:gd name="connsiteY0" fmla="*/ 1368801 h 2489195"/>
              <a:gd name="connsiteX1" fmla="*/ 12292640 w 12455158"/>
              <a:gd name="connsiteY1" fmla="*/ 0 h 2489195"/>
              <a:gd name="connsiteX2" fmla="*/ 12455158 w 12455158"/>
              <a:gd name="connsiteY2" fmla="*/ 1459508 h 2489195"/>
              <a:gd name="connsiteX3" fmla="*/ 12455158 w 12455158"/>
              <a:gd name="connsiteY3" fmla="*/ 1558145 h 2489195"/>
              <a:gd name="connsiteX4" fmla="*/ 535022 w 12455158"/>
              <a:gd name="connsiteY4" fmla="*/ 2483801 h 2489195"/>
              <a:gd name="connsiteX5" fmla="*/ 122827 w 12455158"/>
              <a:gd name="connsiteY5" fmla="*/ 2471861 h 2489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55158" h="2489195">
                <a:moveTo>
                  <a:pt x="0" y="1368801"/>
                </a:moveTo>
                <a:lnTo>
                  <a:pt x="12292640" y="0"/>
                </a:lnTo>
                <a:lnTo>
                  <a:pt x="12455158" y="1459508"/>
                </a:lnTo>
                <a:lnTo>
                  <a:pt x="12455158" y="1558145"/>
                </a:lnTo>
                <a:cubicBezTo>
                  <a:pt x="6124131" y="1558145"/>
                  <a:pt x="4937064" y="2571616"/>
                  <a:pt x="535022" y="2483801"/>
                </a:cubicBezTo>
                <a:lnTo>
                  <a:pt x="122827" y="2471861"/>
                </a:lnTo>
                <a:close/>
              </a:path>
            </a:pathLst>
          </a:custGeom>
          <a:solidFill>
            <a:srgbClr val="A5BFB8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C4915B3-89A9-EBB2-83F4-7AFF138CDCE5}"/>
              </a:ext>
            </a:extLst>
          </p:cNvPr>
          <p:cNvSpPr/>
          <p:nvPr userDrawn="1"/>
        </p:nvSpPr>
        <p:spPr>
          <a:xfrm>
            <a:off x="-88307" y="-119641"/>
            <a:ext cx="12368614" cy="1710972"/>
          </a:xfrm>
          <a:custGeom>
            <a:avLst/>
            <a:gdLst>
              <a:gd name="connsiteX0" fmla="*/ 0 w 12368614"/>
              <a:gd name="connsiteY0" fmla="*/ 0 h 1710972"/>
              <a:gd name="connsiteX1" fmla="*/ 12368614 w 12368614"/>
              <a:gd name="connsiteY1" fmla="*/ 0 h 1710972"/>
              <a:gd name="connsiteX2" fmla="*/ 12368614 w 12368614"/>
              <a:gd name="connsiteY2" fmla="*/ 579173 h 1710972"/>
              <a:gd name="connsiteX3" fmla="*/ 11738372 w 12368614"/>
              <a:gd name="connsiteY3" fmla="*/ 594071 h 1710972"/>
              <a:gd name="connsiteX4" fmla="*/ 21317 w 12368614"/>
              <a:gd name="connsiteY4" fmla="*/ 1704870 h 1710972"/>
              <a:gd name="connsiteX5" fmla="*/ 0 w 12368614"/>
              <a:gd name="connsiteY5" fmla="*/ 1704256 h 171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68614" h="1710972">
                <a:moveTo>
                  <a:pt x="0" y="0"/>
                </a:moveTo>
                <a:lnTo>
                  <a:pt x="12368614" y="0"/>
                </a:lnTo>
                <a:lnTo>
                  <a:pt x="12368614" y="579173"/>
                </a:lnTo>
                <a:lnTo>
                  <a:pt x="11738372" y="594071"/>
                </a:lnTo>
                <a:cubicBezTo>
                  <a:pt x="5792881" y="772693"/>
                  <a:pt x="4685386" y="1799142"/>
                  <a:pt x="21317" y="1704870"/>
                </a:cubicBezTo>
                <a:lnTo>
                  <a:pt x="0" y="1704256"/>
                </a:lnTo>
                <a:close/>
              </a:path>
            </a:pathLst>
          </a:custGeom>
          <a:solidFill>
            <a:srgbClr val="4D7F7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B8364-419B-D92B-9754-506D71852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4620" y="1312975"/>
            <a:ext cx="4159180" cy="2387600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3780C-4218-9521-F0EF-8E7B6B244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4618" y="3700575"/>
            <a:ext cx="4159181" cy="1655762"/>
          </a:xfrm>
        </p:spPr>
        <p:txBody>
          <a:bodyPr>
            <a:normAutofit/>
          </a:bodyPr>
          <a:lstStyle>
            <a:lvl1pPr marL="0" indent="0" algn="r">
              <a:buNone/>
              <a:defRPr sz="2400" b="1" i="0">
                <a:latin typeface="Gotham Bold" pitchFamily="2" charset="0"/>
                <a:cs typeface="Gotham Bol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179B0-6641-6708-59E1-B1E564614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1C5D9-C581-64E4-DB74-DA0F068B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45591B-B3BD-0A3B-880E-62EBFA75B8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31008"/>
            <a:ext cx="2159643" cy="35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49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1D1B27-FDF5-0A93-E561-D344B58ED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97" b="54881"/>
          <a:stretch/>
        </p:blipFill>
        <p:spPr>
          <a:xfrm>
            <a:off x="8294761" y="4823804"/>
            <a:ext cx="3897239" cy="2034196"/>
          </a:xfrm>
          <a:prstGeom prst="rect">
            <a:avLst/>
          </a:prstGeom>
        </p:spPr>
      </p:pic>
      <p:sp>
        <p:nvSpPr>
          <p:cNvPr id="4" name="Document 3">
            <a:extLst>
              <a:ext uri="{FF2B5EF4-FFF2-40B4-BE49-F238E27FC236}">
                <a16:creationId xmlns:a16="http://schemas.microsoft.com/office/drawing/2014/main" id="{6895D18E-C75A-167D-B8A8-921CC8F733EE}"/>
              </a:ext>
            </a:extLst>
          </p:cNvPr>
          <p:cNvSpPr/>
          <p:nvPr userDrawn="1"/>
        </p:nvSpPr>
        <p:spPr>
          <a:xfrm>
            <a:off x="0" y="0"/>
            <a:ext cx="12192000" cy="1122363"/>
          </a:xfrm>
          <a:prstGeom prst="flowChartDocument">
            <a:avLst/>
          </a:prstGeom>
          <a:solidFill>
            <a:srgbClr val="4D7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8F4835-3798-E96B-D022-EC6AF70F5A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209"/>
          <a:stretch/>
        </p:blipFill>
        <p:spPr>
          <a:xfrm>
            <a:off x="4280969" y="0"/>
            <a:ext cx="5842000" cy="1201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9CE627-86F0-FFE3-B82F-6F8EEBD9E0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864" r="12581"/>
          <a:stretch/>
        </p:blipFill>
        <p:spPr>
          <a:xfrm>
            <a:off x="7029450" y="0"/>
            <a:ext cx="5162550" cy="16453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5530C0-B546-1474-92DD-14DE2204C3EE}"/>
              </a:ext>
            </a:extLst>
          </p:cNvPr>
          <p:cNvCxnSpPr>
            <a:cxnSpLocks/>
          </p:cNvCxnSpPr>
          <p:nvPr userDrawn="1"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C7AD255A-F994-7292-9C08-2557DA6773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22" y="0"/>
            <a:ext cx="5258897" cy="112235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b="1" i="0" spc="30" baseline="0" dirty="0">
                <a:solidFill>
                  <a:schemeClr val="bg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87FB81-EB66-5BFA-97B1-5CE20221E9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53800" y="436558"/>
            <a:ext cx="359862" cy="249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44F4-C302-1502-F354-729AAC98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86922"/>
            <a:ext cx="10515600" cy="225322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DB1CC-F912-0794-1483-24E14C670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67138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D5796-B8F7-D80E-A9E2-47B1F2DA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1D300-7076-4DF1-1FCF-65FDB298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1C96-1753-734A-BAFD-92CBC8037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4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9.emf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9FE787-FFB6-9E4B-D1D8-0062A4D156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877" b="55036"/>
          <a:stretch/>
        </p:blipFill>
        <p:spPr>
          <a:xfrm>
            <a:off x="8307461" y="4836504"/>
            <a:ext cx="3884539" cy="20214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FF1F1-6AF1-6C5E-ADF7-CA81748E7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6D15E-AA8F-BB47-F90A-CF389D01C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EC8FA-9D2A-B38F-69F6-108CA15FB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BEADD-FD8A-B992-C794-1131F031F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fld id="{B9021C96-1753-734A-BAFD-92CBC8037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6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6" r:id="rId2"/>
    <p:sldLayoutId id="2147483704" r:id="rId3"/>
    <p:sldLayoutId id="2147483712" r:id="rId4"/>
    <p:sldLayoutId id="2147483714" r:id="rId5"/>
    <p:sldLayoutId id="2147483885" r:id="rId6"/>
    <p:sldLayoutId id="2147483892" r:id="rId7"/>
    <p:sldLayoutId id="2147483649" r:id="rId8"/>
    <p:sldLayoutId id="2147483651" r:id="rId9"/>
    <p:sldLayoutId id="2147483652" r:id="rId10"/>
    <p:sldLayoutId id="2147483654" r:id="rId11"/>
    <p:sldLayoutId id="2147483657" r:id="rId12"/>
    <p:sldLayoutId id="214748365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chemeClr val="tx1"/>
          </a:solidFill>
          <a:latin typeface="Gotham Medium" pitchFamily="2" charset="0"/>
          <a:ea typeface="+mj-ea"/>
          <a:cs typeface="Gotham Medium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FFB548"/>
        </a:buClr>
        <a:buFont typeface="System Font Regular"/>
        <a:buNone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357188" indent="-2317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FFB548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2pPr>
      <a:lvl3pPr marL="715963" indent="-2270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FFB548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3pPr>
      <a:lvl4pPr marL="1068388" indent="-2270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FFB548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4pPr>
      <a:lvl5pPr marL="1427163" indent="-2333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FFB548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45488E-369C-6F8F-1259-AA7D7FFC0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877" b="55036"/>
          <a:stretch/>
        </p:blipFill>
        <p:spPr>
          <a:xfrm>
            <a:off x="8307461" y="4836504"/>
            <a:ext cx="3884539" cy="20214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FF1F1-6AF1-6C5E-ADF7-CA81748E7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6D15E-AA8F-BB47-F90A-CF389D01C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EC8FA-9D2A-B38F-69F6-108CA15FB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BEADD-FD8A-B992-C794-1131F031F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fld id="{B9021C96-1753-734A-BAFD-92CBC8037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5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25" r:id="rId2"/>
    <p:sldLayoutId id="2147483733" r:id="rId3"/>
    <p:sldLayoutId id="2147483741" r:id="rId4"/>
    <p:sldLayoutId id="2147483743" r:id="rId5"/>
    <p:sldLayoutId id="214748388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chemeClr val="tx1"/>
          </a:solidFill>
          <a:latin typeface="Gotham Medium" pitchFamily="2" charset="0"/>
          <a:ea typeface="+mj-ea"/>
          <a:cs typeface="Gotham Medium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88431D"/>
        </a:buClr>
        <a:buFont typeface="System Font Regular"/>
        <a:buNone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357188" indent="-2317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88431D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2pPr>
      <a:lvl3pPr marL="715963" indent="-2270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88431D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3pPr>
      <a:lvl4pPr marL="1068388" indent="-2270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88431D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4pPr>
      <a:lvl5pPr marL="1427163" indent="-2333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88431D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888962-06DB-1CB9-350D-EE7DD598D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877" b="55036"/>
          <a:stretch/>
        </p:blipFill>
        <p:spPr>
          <a:xfrm>
            <a:off x="8307461" y="4836504"/>
            <a:ext cx="3884539" cy="20214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FF1F1-6AF1-6C5E-ADF7-CA81748E7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6D15E-AA8F-BB47-F90A-CF389D01C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EC8FA-9D2A-B38F-69F6-108CA15FB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BEADD-FD8A-B992-C794-1131F031F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fld id="{B9021C96-1753-734A-BAFD-92CBC8037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1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4" r:id="rId2"/>
    <p:sldLayoutId id="2147483762" r:id="rId3"/>
    <p:sldLayoutId id="2147483770" r:id="rId4"/>
    <p:sldLayoutId id="2147483772" r:id="rId5"/>
    <p:sldLayoutId id="214748388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chemeClr val="tx1"/>
          </a:solidFill>
          <a:latin typeface="Gotham Medium" pitchFamily="2" charset="0"/>
          <a:ea typeface="+mj-ea"/>
          <a:cs typeface="Gotham Medium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008AAB"/>
        </a:buClr>
        <a:buFont typeface="System Font Regular"/>
        <a:buNone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357188" indent="-2317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8AAB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2pPr>
      <a:lvl3pPr marL="715963" indent="-2270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8AAB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3pPr>
      <a:lvl4pPr marL="1068388" indent="-2270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8AAB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4pPr>
      <a:lvl5pPr marL="1427163" indent="-2333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8AAB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3A9BA9-CBFD-1561-77A3-C31E14722D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877" b="55036"/>
          <a:stretch/>
        </p:blipFill>
        <p:spPr>
          <a:xfrm>
            <a:off x="8307461" y="4836504"/>
            <a:ext cx="3884539" cy="20214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FF1F1-6AF1-6C5E-ADF7-CA81748E7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6D15E-AA8F-BB47-F90A-CF389D01C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EC8FA-9D2A-B38F-69F6-108CA15FB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BEADD-FD8A-B992-C794-1131F031F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fld id="{B9021C96-1753-734A-BAFD-92CBC8037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3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82" r:id="rId2"/>
    <p:sldLayoutId id="2147483790" r:id="rId3"/>
    <p:sldLayoutId id="2147483798" r:id="rId4"/>
    <p:sldLayoutId id="2147483800" r:id="rId5"/>
    <p:sldLayoutId id="214748388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chemeClr val="tx1"/>
          </a:solidFill>
          <a:latin typeface="Gotham Medium" pitchFamily="2" charset="0"/>
          <a:ea typeface="+mj-ea"/>
          <a:cs typeface="Gotham Medium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0070B9"/>
        </a:buClr>
        <a:buFont typeface="System Font Regular"/>
        <a:buNone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357188" indent="-2317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70B9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2pPr>
      <a:lvl3pPr marL="715963" indent="-2270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70B9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3pPr>
      <a:lvl4pPr marL="1068388" indent="-2270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70B9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4pPr>
      <a:lvl5pPr marL="1427163" indent="-2333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70B9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CBA1F0-750C-8269-BFF4-FFC3D0808D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877" b="55036"/>
          <a:stretch/>
        </p:blipFill>
        <p:spPr>
          <a:xfrm>
            <a:off x="8307461" y="4836504"/>
            <a:ext cx="3884539" cy="20214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FF1F1-6AF1-6C5E-ADF7-CA81748E7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6D15E-AA8F-BB47-F90A-CF389D01C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EC8FA-9D2A-B38F-69F6-108CA15FB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BEADD-FD8A-B992-C794-1131F031F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fld id="{B9021C96-1753-734A-BAFD-92CBC8037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8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10" r:id="rId2"/>
    <p:sldLayoutId id="2147483818" r:id="rId3"/>
    <p:sldLayoutId id="2147483826" r:id="rId4"/>
    <p:sldLayoutId id="2147483828" r:id="rId5"/>
    <p:sldLayoutId id="2147483889" r:id="rId6"/>
    <p:sldLayoutId id="2147483893" r:id="rId7"/>
    <p:sldLayoutId id="214748389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chemeClr val="tx1"/>
          </a:solidFill>
          <a:latin typeface="Gotham Medium" pitchFamily="2" charset="0"/>
          <a:ea typeface="+mj-ea"/>
          <a:cs typeface="Gotham Medium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E0592A"/>
        </a:buClr>
        <a:buFont typeface="System Font Regular"/>
        <a:buNone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357188" indent="-2317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E0592A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2pPr>
      <a:lvl3pPr marL="715963" indent="-2270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E0592A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3pPr>
      <a:lvl4pPr marL="1068388" indent="-2270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E0592A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4pPr>
      <a:lvl5pPr marL="1427163" indent="-2333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E0592A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ED1D1B-437D-8C7F-6D28-93C70161D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877" b="55036"/>
          <a:stretch/>
        </p:blipFill>
        <p:spPr>
          <a:xfrm>
            <a:off x="8307461" y="4836504"/>
            <a:ext cx="3884539" cy="20214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FF1F1-6AF1-6C5E-ADF7-CA81748E7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6D15E-AA8F-BB47-F90A-CF389D01C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EC8FA-9D2A-B38F-69F6-108CA15FB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BEADD-FD8A-B992-C794-1131F031F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fld id="{B9021C96-1753-734A-BAFD-92CBC8037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8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8" r:id="rId2"/>
    <p:sldLayoutId id="2147483846" r:id="rId3"/>
    <p:sldLayoutId id="2147483854" r:id="rId4"/>
    <p:sldLayoutId id="2147483856" r:id="rId5"/>
    <p:sldLayoutId id="21474838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chemeClr val="tx1"/>
          </a:solidFill>
          <a:latin typeface="Gotham Medium" pitchFamily="2" charset="0"/>
          <a:ea typeface="+mj-ea"/>
          <a:cs typeface="Gotham Medium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624B78"/>
        </a:buClr>
        <a:buFont typeface="System Font Regular"/>
        <a:buNone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357188" indent="-2317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624B78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2pPr>
      <a:lvl3pPr marL="715963" indent="-2270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624B78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3pPr>
      <a:lvl4pPr marL="1068388" indent="-2270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624B78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4pPr>
      <a:lvl5pPr marL="1427163" indent="-2333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624B78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4D0FE2-DC06-DAB9-7DAF-15C3A3B4E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877" b="55036"/>
          <a:stretch/>
        </p:blipFill>
        <p:spPr>
          <a:xfrm>
            <a:off x="8307461" y="4836504"/>
            <a:ext cx="3884539" cy="20214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FF1F1-6AF1-6C5E-ADF7-CA81748E7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6D15E-AA8F-BB47-F90A-CF389D01C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EC8FA-9D2A-B38F-69F6-108CA15FB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BEADD-FD8A-B992-C794-1131F031F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fld id="{B9021C96-1753-734A-BAFD-92CBC8037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0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66" r:id="rId2"/>
    <p:sldLayoutId id="2147483874" r:id="rId3"/>
    <p:sldLayoutId id="2147483882" r:id="rId4"/>
    <p:sldLayoutId id="2147483884" r:id="rId5"/>
    <p:sldLayoutId id="214748389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chemeClr val="tx1"/>
          </a:solidFill>
          <a:latin typeface="Gotham Medium" pitchFamily="2" charset="0"/>
          <a:ea typeface="+mj-ea"/>
          <a:cs typeface="Gotham Medium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A12B2F"/>
        </a:buClr>
        <a:buFont typeface="System Font Regular"/>
        <a:buNone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357188" indent="-2317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A12B2F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2pPr>
      <a:lvl3pPr marL="715963" indent="-2270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A12B2F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3pPr>
      <a:lvl4pPr marL="1068388" indent="-2270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A12B2F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4pPr>
      <a:lvl5pPr marL="1427163" indent="-2333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A12B2F"/>
        </a:buClr>
        <a:buFont typeface="System Font Regular"/>
        <a:buChar char="⚬"/>
        <a:tabLst/>
        <a:defRPr sz="2400" b="0" i="0" kern="1200" spc="-3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decolonialfutures.net/towardsbraiding/" TargetMode="Externa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865EFF-3AE2-7100-1EE8-DB376CEF07BC}"/>
              </a:ext>
            </a:extLst>
          </p:cNvPr>
          <p:cNvSpPr txBox="1"/>
          <p:nvPr/>
        </p:nvSpPr>
        <p:spPr>
          <a:xfrm>
            <a:off x="2834640" y="3239254"/>
            <a:ext cx="623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F2718-BA32-99C4-BB1D-6AEFE8C2E35F}"/>
              </a:ext>
            </a:extLst>
          </p:cNvPr>
          <p:cNvSpPr txBox="1"/>
          <p:nvPr/>
        </p:nvSpPr>
        <p:spPr>
          <a:xfrm>
            <a:off x="2834640" y="3239254"/>
            <a:ext cx="623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947BB7-4D53-6C13-EE60-6D499069DFEA}"/>
              </a:ext>
            </a:extLst>
          </p:cNvPr>
          <p:cNvSpPr txBox="1"/>
          <p:nvPr/>
        </p:nvSpPr>
        <p:spPr>
          <a:xfrm>
            <a:off x="2834640" y="3239254"/>
            <a:ext cx="623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59621F-2CA0-35C7-1832-1290ED0B243E}"/>
              </a:ext>
            </a:extLst>
          </p:cNvPr>
          <p:cNvSpPr txBox="1"/>
          <p:nvPr/>
        </p:nvSpPr>
        <p:spPr>
          <a:xfrm>
            <a:off x="2834640" y="3239254"/>
            <a:ext cx="623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4312A5-09BC-5FEB-8550-2230AEBE6DB8}"/>
              </a:ext>
            </a:extLst>
          </p:cNvPr>
          <p:cNvSpPr txBox="1"/>
          <p:nvPr/>
        </p:nvSpPr>
        <p:spPr>
          <a:xfrm>
            <a:off x="9438290" y="1122359"/>
            <a:ext cx="221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Nom de </a:t>
            </a:r>
            <a:r>
              <a:rPr lang="en-CA" dirty="0" err="1"/>
              <a:t>l’institution</a:t>
            </a:r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C4518-5C2A-7863-77E3-D66B9976DE76}"/>
              </a:ext>
            </a:extLst>
          </p:cNvPr>
          <p:cNvSpPr txBox="1"/>
          <p:nvPr/>
        </p:nvSpPr>
        <p:spPr>
          <a:xfrm>
            <a:off x="10005848" y="2532993"/>
            <a:ext cx="111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Date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85F08362-A5D6-A418-C4BE-F6D1B3E57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82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EC716F-5C0D-61FD-D864-008B9A3CDC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fr-CA" sz="1400" dirty="0"/>
              <a:t>Bâtir une stratégie relationnelle de l'intérieur</a:t>
            </a:r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02D094-0521-676E-8576-249EB888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23" y="1092201"/>
            <a:ext cx="2800377" cy="1504950"/>
          </a:xfrm>
        </p:spPr>
        <p:txBody>
          <a:bodyPr anchor="t">
            <a:noAutofit/>
          </a:bodyPr>
          <a:lstStyle/>
          <a:p>
            <a:r>
              <a:rPr lang="en-CA" sz="4400" spc="0" dirty="0" err="1">
                <a:latin typeface="Arial" panose="020B0604020202020204" pitchFamily="34" charset="0"/>
                <a:cs typeface="Arial" panose="020B0604020202020204" pitchFamily="34" charset="0"/>
              </a:rPr>
              <a:t>Réflexion</a:t>
            </a:r>
            <a:br>
              <a:rPr lang="en-CA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900" dirty="0">
                <a:latin typeface="Arial" panose="020B0604020202020204" pitchFamily="34" charset="0"/>
                <a:cs typeface="Arial" panose="020B0604020202020204" pitchFamily="34" charset="0"/>
              </a:rPr>
              <a:t>(60 min.)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2A82E-3FD8-763C-48C3-69EABD31C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34061" y="1122359"/>
            <a:ext cx="7334135" cy="4151605"/>
          </a:xfrm>
        </p:spPr>
        <p:txBody>
          <a:bodyPr lIns="216000" tIns="216000">
            <a:noAutofit/>
          </a:bodyPr>
          <a:lstStyle/>
          <a:p>
            <a:pPr>
              <a:lnSpc>
                <a:spcPct val="110000"/>
              </a:lnSpc>
            </a:pP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Quels résultats attendez-vous de l’engagement?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0000" indent="-288000">
              <a:lnSpc>
                <a:spcPct val="11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Quel bénéfice espérez-vous tirer du point de vue autochtone?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-288000">
              <a:lnSpc>
                <a:spcPct val="11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Quelles sont les incidences potentielles de votre proposition d’engagement?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-288000">
              <a:lnSpc>
                <a:spcPct val="11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Comment vos activités d’engagement pourraient-elles finir par reproduire des modèles néfastes de relations et de représentations? </a:t>
            </a: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8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87DB38-8B7E-25DD-B605-E3A71FBE6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22" y="-29629"/>
            <a:ext cx="5258897" cy="1122359"/>
          </a:xfrm>
        </p:spPr>
        <p:txBody>
          <a:bodyPr>
            <a:noAutofit/>
          </a:bodyPr>
          <a:lstStyle/>
          <a:p>
            <a:r>
              <a:rPr lang="fr-CA" sz="1400" dirty="0"/>
              <a:t>Bâtir une stratégie relationnelle de l'intérieur</a:t>
            </a:r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CDB652-9E64-346A-A7B1-D594DA23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23" y="1092730"/>
            <a:ext cx="3376496" cy="3617815"/>
          </a:xfrm>
        </p:spPr>
        <p:txBody>
          <a:bodyPr anchor="t">
            <a:noAutofit/>
          </a:bodyPr>
          <a:lstStyle/>
          <a:p>
            <a:r>
              <a:rPr lang="fr-CA" sz="4400" b="1" dirty="0">
                <a:latin typeface="Arial" panose="020B0604020202020204" pitchFamily="34" charset="0"/>
                <a:cs typeface="Arial" panose="020B0604020202020204" pitchFamily="34" charset="0"/>
              </a:rPr>
              <a:t>Explorer</a:t>
            </a:r>
            <a:br>
              <a:rPr lang="fr-CA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900" b="1" dirty="0">
                <a:latin typeface="Arial" panose="020B0604020202020204" pitchFamily="34" charset="0"/>
                <a:cs typeface="Arial" panose="020B0604020202020204" pitchFamily="34" charset="0"/>
              </a:rPr>
              <a:t>Dirigé par les Autochtones et adapté à la communauté </a:t>
            </a:r>
            <a:br>
              <a:rPr lang="fr-CA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900" dirty="0">
                <a:latin typeface="Arial" panose="020B0604020202020204" pitchFamily="34" charset="0"/>
                <a:cs typeface="Arial" panose="020B0604020202020204" pitchFamily="34" charset="0"/>
              </a:rPr>
              <a:t>(30 min.)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6C242-54BB-1184-8DF6-E7462ED1BA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16219" y="1092730"/>
            <a:ext cx="6923230" cy="4050770"/>
          </a:xfrm>
        </p:spPr>
        <p:txBody>
          <a:bodyPr tIns="216000">
            <a:noAutofit/>
          </a:bodyPr>
          <a:lstStyle/>
          <a:p>
            <a:pPr>
              <a:lnSpc>
                <a:spcPct val="100000"/>
              </a:lnSpc>
            </a:pP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Individuellement, déterminez dans quelle mesure les secteurs que vous avez identifiés pourraient répondre aux besoins de la communauté</a:t>
            </a:r>
          </a:p>
          <a:p>
            <a:pPr marL="360000" indent="-288000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Comment réagiriez-vous si vous receviez des demandes ou si vous étiez confronté à des points de vue autochtones contraires à vos attentes ou à vos prévisions?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-288000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Comment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tiendriez-vous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compte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778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87DB38-8B7E-25DD-B605-E3A71FBE6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22" y="-29629"/>
            <a:ext cx="5258897" cy="1122359"/>
          </a:xfrm>
        </p:spPr>
        <p:txBody>
          <a:bodyPr>
            <a:noAutofit/>
          </a:bodyPr>
          <a:lstStyle/>
          <a:p>
            <a:r>
              <a:rPr lang="fr-CA" sz="1400" dirty="0"/>
              <a:t>Bâtir une stratégie relationnelle de l’intérieur</a:t>
            </a:r>
            <a:endParaRPr lang="en-CA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CDB652-9E64-346A-A7B1-D594DA23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73" y="1092730"/>
            <a:ext cx="2611581" cy="2606374"/>
          </a:xfrm>
        </p:spPr>
        <p:txBody>
          <a:bodyPr anchor="t">
            <a:noAutofit/>
          </a:bodyPr>
          <a:lstStyle/>
          <a:p>
            <a:r>
              <a:rPr lang="en-CA" sz="4400" dirty="0">
                <a:latin typeface="Arial" panose="020B0604020202020204" pitchFamily="34" charset="0"/>
                <a:cs typeface="Arial" panose="020B0604020202020204" pitchFamily="34" charset="0"/>
              </a:rPr>
              <a:t>Explorer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900" b="1" spc="-100" dirty="0">
                <a:latin typeface="Arial" panose="020B0604020202020204" pitchFamily="34" charset="0"/>
                <a:cs typeface="Arial" panose="020B0604020202020204" pitchFamily="34" charset="0"/>
              </a:rPr>
              <a:t>Dirigé par les Autochtones et adapté à la communauté </a:t>
            </a:r>
            <a:br>
              <a:rPr lang="fr-CA" sz="2900" b="1" spc="-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6C242-54BB-1184-8DF6-E7462ED1BA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9000" y="1092730"/>
            <a:ext cx="8014855" cy="5054070"/>
          </a:xfrm>
        </p:spPr>
        <p:txBody>
          <a:bodyPr lIns="180000" tIns="144000">
            <a:noAutofit/>
          </a:bodyPr>
          <a:lstStyle/>
          <a:p>
            <a:pPr>
              <a:spcBef>
                <a:spcPts val="0"/>
              </a:spcBef>
            </a:pP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En groupe, discutez de la façon dont on peut déterminer et privilégier les besoins de la communauté. </a:t>
            </a:r>
          </a:p>
          <a:p>
            <a:pPr marL="360000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✓ Quels engagements pouvez-vous prendre envers la communauté pour vous assurer que leurs commentaires soient réellement pris en compte? </a:t>
            </a:r>
          </a:p>
          <a:p>
            <a:pPr marL="360000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✓ Dans quelle mesure votre établissement est-il capable d’appuyer ou de satisfaire les demandes formulées par les communautés dans le cadre de vos engagements?</a:t>
            </a:r>
          </a:p>
          <a:p>
            <a:pPr marL="360000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✓ Vous présentez-vous avec un plan déjà établi ou laissez-vous à la communauté l’espace nécessaire pour orienter le travail de manière significative, y compris d’avoir le choix de dire non?</a:t>
            </a:r>
          </a:p>
          <a:p>
            <a:pPr marL="360000" indent="-288000">
              <a:lnSpc>
                <a:spcPct val="100000"/>
              </a:lnSpc>
              <a:spcBef>
                <a:spcPts val="0"/>
              </a:spcBef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✓ Quel plan B et quelle réaction avez-vous prévus si la communauté ne réagit pas ou refuse votre demande?</a:t>
            </a:r>
          </a:p>
        </p:txBody>
      </p:sp>
    </p:spTree>
    <p:extLst>
      <p:ext uri="{BB962C8B-B14F-4D97-AF65-F5344CB8AC3E}">
        <p14:creationId xmlns:p14="http://schemas.microsoft.com/office/powerpoint/2010/main" val="75932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87DB38-8B7E-25DD-B605-E3A71FBE6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22" y="-29629"/>
            <a:ext cx="5258897" cy="1122359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fr-CA" sz="1400" dirty="0"/>
              <a:t>Bâtir une stratégie relationnelle de l’intérieur</a:t>
            </a:r>
            <a:endParaRPr lang="en-CA" sz="1400" dirty="0"/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CDB652-9E64-346A-A7B1-D594DA23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22" y="1092730"/>
            <a:ext cx="2794605" cy="2897927"/>
          </a:xfrm>
        </p:spPr>
        <p:txBody>
          <a:bodyPr anchor="t">
            <a:noAutofit/>
          </a:bodyPr>
          <a:lstStyle/>
          <a:p>
            <a:r>
              <a:rPr lang="en-CA" sz="4400" dirty="0">
                <a:latin typeface="Arial" panose="020B0604020202020204" pitchFamily="34" charset="0"/>
                <a:cs typeface="Arial" panose="020B0604020202020204" pitchFamily="34" charset="0"/>
              </a:rPr>
              <a:t>Explorer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  <a:t>Pensez au-delà des murs du musée</a:t>
            </a:r>
            <a:br>
              <a:rPr lang="en-CA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900" dirty="0">
                <a:latin typeface="Arial" panose="020B0604020202020204" pitchFamily="34" charset="0"/>
                <a:cs typeface="Arial" panose="020B0604020202020204" pitchFamily="34" charset="0"/>
              </a:rPr>
              <a:t>(10 min.)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6C242-54BB-1184-8DF6-E7462ED1BA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44900" y="1092730"/>
            <a:ext cx="6644409" cy="3225270"/>
          </a:xfrm>
        </p:spPr>
        <p:txBody>
          <a:bodyPr lIns="216000" tIns="180000">
            <a:noAutofit/>
          </a:bodyPr>
          <a:lstStyle/>
          <a:p>
            <a:pPr>
              <a:lnSpc>
                <a:spcPct val="100000"/>
              </a:lnSpc>
            </a:pP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Examinez comment les activités d’engagement pourraient avoir lieu hors de l’établissement.</a:t>
            </a:r>
          </a:p>
          <a:p>
            <a:pPr marL="360000" indent="-288000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Quelles sont les possibilités pour les musées de se rendre dans la communauté, conjointement à d’autres activités répondant aux besoins de la communauté, ou qui appuient des événements communautaires? </a:t>
            </a: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862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87DB38-8B7E-25DD-B605-E3A71FBE6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22" y="-29629"/>
            <a:ext cx="5258897" cy="1122359"/>
          </a:xfrm>
        </p:spPr>
        <p:txBody>
          <a:bodyPr>
            <a:noAutofit/>
          </a:bodyPr>
          <a:lstStyle/>
          <a:p>
            <a:r>
              <a:rPr lang="en-US" sz="1400" dirty="0" err="1"/>
              <a:t>Bâtir</a:t>
            </a:r>
            <a:r>
              <a:rPr lang="en-US" sz="1400" dirty="0"/>
              <a:t> </a:t>
            </a:r>
            <a:r>
              <a:rPr lang="en-US" sz="1400" dirty="0" err="1"/>
              <a:t>une</a:t>
            </a:r>
            <a:r>
              <a:rPr lang="en-US" sz="1400" dirty="0"/>
              <a:t> </a:t>
            </a:r>
            <a:r>
              <a:rPr lang="en-US" sz="1400" dirty="0" err="1"/>
              <a:t>stratégie</a:t>
            </a:r>
            <a:r>
              <a:rPr lang="en-US" sz="1400" dirty="0"/>
              <a:t> </a:t>
            </a:r>
            <a:r>
              <a:rPr lang="en-US" sz="1400" dirty="0" err="1"/>
              <a:t>relationnelle</a:t>
            </a:r>
            <a:r>
              <a:rPr lang="en-US" sz="1400" dirty="0"/>
              <a:t> de </a:t>
            </a:r>
            <a:r>
              <a:rPr lang="en-US" sz="1400" dirty="0" err="1"/>
              <a:t>l’intérieur</a:t>
            </a:r>
            <a:endParaRPr lang="en-CA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CDB652-9E64-346A-A7B1-D594DA23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70" y="1092730"/>
            <a:ext cx="3226955" cy="3554684"/>
          </a:xfrm>
        </p:spPr>
        <p:txBody>
          <a:bodyPr anchor="t">
            <a:noAutofit/>
          </a:bodyPr>
          <a:lstStyle/>
          <a:p>
            <a:r>
              <a:rPr lang="en-CA" sz="4400" dirty="0">
                <a:latin typeface="Arial" panose="020B0604020202020204" pitchFamily="34" charset="0"/>
                <a:cs typeface="Arial" panose="020B0604020202020204" pitchFamily="34" charset="0"/>
              </a:rPr>
              <a:t>Explorer</a:t>
            </a:r>
            <a:b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  <a:t>Respecter l’autorité et la propriété intellectuelle des Autochtones</a:t>
            </a:r>
            <a:b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(15 min.)</a:t>
            </a:r>
            <a:endParaRPr lang="en-CA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6C242-54BB-1184-8DF6-E7462ED1BA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43300" y="1092730"/>
            <a:ext cx="7069282" cy="4368270"/>
          </a:xfrm>
        </p:spPr>
        <p:txBody>
          <a:bodyPr lIns="216000" tIns="180000">
            <a:noAutofit/>
          </a:bodyPr>
          <a:lstStyle/>
          <a:p>
            <a:pPr>
              <a:lnSpc>
                <a:spcPct val="100000"/>
              </a:lnSpc>
            </a:pP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En groupe, déterminez comment votre plan d’engagement, les résultats et les activités proposés reconnaîtront et respecteront l’autorité autochtone. </a:t>
            </a:r>
          </a:p>
          <a:p>
            <a:pPr marL="360000" indent="-288000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Comment donnerez-vous la priorité à ces points de vue au sein de votre établissement?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-288000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De quelle façon la propriété intellectuelle autochtone sera-t-elle reconnue, respectée et protégée par votre plan d’engagement, l’ensemble des résultats obtenus et les diverses activités proposées? </a:t>
            </a: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22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87DB38-8B7E-25DD-B605-E3A71FBE6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22" y="-29629"/>
            <a:ext cx="5258897" cy="1122359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sz="1400" dirty="0" err="1"/>
              <a:t>Bâtir</a:t>
            </a:r>
            <a:r>
              <a:rPr lang="en-US" sz="1400" dirty="0"/>
              <a:t> </a:t>
            </a:r>
            <a:r>
              <a:rPr lang="en-US" sz="1400" dirty="0" err="1"/>
              <a:t>une</a:t>
            </a:r>
            <a:r>
              <a:rPr lang="en-US" sz="1400" dirty="0"/>
              <a:t> </a:t>
            </a:r>
            <a:r>
              <a:rPr lang="en-US" sz="1400" dirty="0" err="1"/>
              <a:t>stratégie</a:t>
            </a:r>
            <a:r>
              <a:rPr lang="en-US" sz="1400" dirty="0"/>
              <a:t> </a:t>
            </a:r>
            <a:r>
              <a:rPr lang="en-US" sz="1400" dirty="0" err="1"/>
              <a:t>relationnelle</a:t>
            </a:r>
            <a:r>
              <a:rPr lang="en-US" sz="1400" dirty="0"/>
              <a:t> de </a:t>
            </a:r>
            <a:r>
              <a:rPr lang="en-US" sz="1400" dirty="0" err="1"/>
              <a:t>l’intérieur</a:t>
            </a:r>
            <a:endParaRPr lang="en-CA" sz="1400" dirty="0"/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CDB652-9E64-346A-A7B1-D594DA23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82" y="1092731"/>
            <a:ext cx="2729343" cy="3136370"/>
          </a:xfrm>
        </p:spPr>
        <p:txBody>
          <a:bodyPr anchor="t">
            <a:noAutofit/>
          </a:bodyPr>
          <a:lstStyle/>
          <a:p>
            <a:r>
              <a:rPr lang="en-CA" sz="4400" dirty="0">
                <a:latin typeface="Arial" panose="020B0604020202020204" pitchFamily="34" charset="0"/>
                <a:cs typeface="Arial" panose="020B0604020202020204" pitchFamily="34" charset="0"/>
              </a:rPr>
              <a:t>Explorer</a:t>
            </a:r>
            <a:b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  <a:t>Terminologie </a:t>
            </a:r>
            <a:b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  <a:t>et langage respectueux</a:t>
            </a:r>
            <a:br>
              <a:rPr lang="en-CA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900" dirty="0">
                <a:latin typeface="Arial" panose="020B0604020202020204" pitchFamily="34" charset="0"/>
                <a:cs typeface="Arial" panose="020B0604020202020204" pitchFamily="34" charset="0"/>
              </a:rPr>
              <a:t>(15 min.)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6C242-54BB-1184-8DF6-E7462ED1BA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5501" y="1092730"/>
            <a:ext cx="7744460" cy="4190470"/>
          </a:xfrm>
        </p:spPr>
        <p:txBody>
          <a:bodyPr lIns="216000" tIns="216000">
            <a:noAutofit/>
          </a:bodyPr>
          <a:lstStyle/>
          <a:p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Discutez des mesures à prendre pour assurer une utilisation appropriée et respectueuse des noms et de la terminologie autochtones dans l’ensemble du musée, y compris pour la recherche et la consultation.</a:t>
            </a:r>
          </a:p>
          <a:p>
            <a:pPr marL="360000" indent="-28800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Avez-vous mis en place des méthodes pour vous assurer que cela soit bien le cas à tous les niveaux de votre institution?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-28800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Avez-vous une stratégie financée pour la consultation sur l’utilisation et la traduction des langues autochtones?</a:t>
            </a: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207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87DB38-8B7E-25DD-B605-E3A71FBE6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22" y="-18674"/>
            <a:ext cx="5258897" cy="1122359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fr-CA" sz="1400" dirty="0"/>
              <a:t>Bâtir une stratégie relationnelle de l’intérieur</a:t>
            </a:r>
            <a:endParaRPr lang="en-CA" sz="1400" dirty="0"/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CDB652-9E64-346A-A7B1-D594DA23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23" y="1093509"/>
            <a:ext cx="2505135" cy="3070995"/>
          </a:xfrm>
        </p:spPr>
        <p:txBody>
          <a:bodyPr anchor="t">
            <a:noAutofit/>
          </a:bodyPr>
          <a:lstStyle/>
          <a:p>
            <a:r>
              <a:rPr lang="en-CA" sz="4400" dirty="0">
                <a:latin typeface="Arial" panose="020B0604020202020204" pitchFamily="34" charset="0"/>
                <a:cs typeface="Arial" panose="020B0604020202020204" pitchFamily="34" charset="0"/>
              </a:rPr>
              <a:t>Explorer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  <a:t>Honorer les protocoles</a:t>
            </a:r>
            <a:br>
              <a:rPr lang="en-CA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900" dirty="0">
                <a:latin typeface="Arial" panose="020B0604020202020204" pitchFamily="34" charset="0"/>
                <a:cs typeface="Arial" panose="020B0604020202020204" pitchFamily="34" charset="0"/>
              </a:rPr>
              <a:t>(15 min.)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6C242-54BB-1184-8DF6-E7462ED1BA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7663" y="1093510"/>
            <a:ext cx="7079529" cy="3299382"/>
          </a:xfrm>
        </p:spPr>
        <p:txBody>
          <a:bodyPr lIns="216000" tIns="180000">
            <a:noAutofit/>
          </a:bodyPr>
          <a:lstStyle/>
          <a:p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Discutez de tout protocole qui devrait être respecter dans le cadre de vos activités d’engagement.</a:t>
            </a:r>
          </a:p>
          <a:p>
            <a:pPr marL="360000" indent="-28800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Connaissez-vous les protocoles et les pratiques communautaires spécifiques liés aux demandes d’engagement?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-28800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Êtes-vous au fait de la structure de gouvernance de la communauté autochtone (traditionnelle et contemporaine) [concernée]?</a:t>
            </a: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68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87DB38-8B7E-25DD-B605-E3A71FBE6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22" y="-9247"/>
            <a:ext cx="5258897" cy="1122359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fr-CA" sz="1400" dirty="0"/>
              <a:t>Bâtir une stratégie relationnelle de l’intérieur</a:t>
            </a:r>
            <a:endParaRPr lang="en-CA" sz="1400" dirty="0"/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CDB652-9E64-346A-A7B1-D594DA23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22" y="1093509"/>
            <a:ext cx="2844501" cy="2816414"/>
          </a:xfrm>
        </p:spPr>
        <p:txBody>
          <a:bodyPr anchor="t">
            <a:noAutofit/>
          </a:bodyPr>
          <a:lstStyle/>
          <a:p>
            <a:r>
              <a:rPr lang="en-CA" sz="4400" dirty="0">
                <a:latin typeface="Arial" panose="020B0604020202020204" pitchFamily="34" charset="0"/>
                <a:cs typeface="Arial" panose="020B0604020202020204" pitchFamily="34" charset="0"/>
              </a:rPr>
              <a:t>Explorer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  <a:t>Réévaluer la compensation</a:t>
            </a:r>
            <a:br>
              <a:rPr lang="en-CA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900" dirty="0">
                <a:latin typeface="Arial" panose="020B0604020202020204" pitchFamily="34" charset="0"/>
                <a:cs typeface="Arial" panose="020B0604020202020204" pitchFamily="34" charset="0"/>
              </a:rPr>
              <a:t>(15 min.)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6C242-54BB-1184-8DF6-E7462ED1BA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0401" y="1093509"/>
            <a:ext cx="8102338" cy="5043340"/>
          </a:xfrm>
        </p:spPr>
        <p:txBody>
          <a:bodyPr lIns="180000" tIns="180000">
            <a:noAutofit/>
          </a:bodyPr>
          <a:lstStyle/>
          <a:p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Déterminez et examinez tous les coûts d’un partenariat à long terme.</a:t>
            </a:r>
          </a:p>
          <a:p>
            <a:pPr marL="360000" indent="-288000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Les coûts cachés et la main-d’œuvre sont-ils pris en compte dans votre invitation à établir une relation?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-288000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De quelle façon la communauté sera-t-elle consultée sur la façon dont elle souhaite être rémunérée pour sa participation, y compris les redevances/taux, calendrier des paiements et mode de paiement?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-288000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Est-il possible de regrouper ces activités d’engagement dans un poste rémunéré (coordonnateur communautaire ou agent de liaison)?</a:t>
            </a: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79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87DB38-8B7E-25DD-B605-E3A71FBE6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22" y="180"/>
            <a:ext cx="5258897" cy="1122359"/>
          </a:xfrm>
        </p:spPr>
        <p:txBody>
          <a:bodyPr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400" dirty="0"/>
              <a:t>Bâtir une stratégie relationnelle de l’intérieur</a:t>
            </a:r>
            <a:endParaRPr lang="en-CA" sz="1400" dirty="0"/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CDB652-9E64-346A-A7B1-D594DA23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23" y="1093509"/>
            <a:ext cx="2711478" cy="281641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CA" sz="4400" dirty="0">
                <a:latin typeface="Arial" panose="020B0604020202020204" pitchFamily="34" charset="0"/>
                <a:cs typeface="Arial" panose="020B0604020202020204" pitchFamily="34" charset="0"/>
              </a:rPr>
              <a:t>Explorer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  <a:t>Partenariats </a:t>
            </a:r>
            <a:b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  <a:t>non-extractifs</a:t>
            </a:r>
            <a:br>
              <a:rPr lang="en-CA" sz="29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900" spc="0" dirty="0">
                <a:latin typeface="Arial" panose="020B0604020202020204" pitchFamily="34" charset="0"/>
                <a:cs typeface="Arial" panose="020B0604020202020204" pitchFamily="34" charset="0"/>
              </a:rPr>
              <a:t>(20 min.)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6C242-54BB-1184-8DF6-E7462ED1BA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44267" y="1093509"/>
            <a:ext cx="5683315" cy="2816414"/>
          </a:xfrm>
        </p:spPr>
        <p:txBody>
          <a:bodyPr lIns="216000" tIns="216000">
            <a:noAutofit/>
          </a:bodyPr>
          <a:lstStyle/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Réflexion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individuelle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360000" indent="-288000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Quels changements devez-vous apporter aux structures de votre établissement pour maintenir des partenariats à long terme constructifs entre nation et établissement?</a:t>
            </a: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87DB38-8B7E-25DD-B605-E3A71FBE6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22" y="-9247"/>
            <a:ext cx="5258897" cy="1122359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fr-CA" sz="1400" dirty="0"/>
              <a:t>Bâtir une stratégie relationnelle de l’intérieur</a:t>
            </a:r>
            <a:endParaRPr lang="en-CA" sz="1400" dirty="0"/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CDB652-9E64-346A-A7B1-D594DA23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23" y="1113112"/>
            <a:ext cx="2508278" cy="342078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CA" sz="4400" dirty="0">
                <a:latin typeface="Arial" panose="020B0604020202020204" pitchFamily="34" charset="0"/>
                <a:cs typeface="Arial" panose="020B0604020202020204" pitchFamily="34" charset="0"/>
              </a:rPr>
              <a:t>Explorer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  <a:t>Partenariats </a:t>
            </a:r>
            <a:b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  <a:t>non-extractifs</a:t>
            </a:r>
            <a:b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900" spc="0" dirty="0">
                <a:latin typeface="Arial" panose="020B0604020202020204" pitchFamily="34" charset="0"/>
                <a:cs typeface="Arial" panose="020B0604020202020204" pitchFamily="34" charset="0"/>
              </a:rPr>
              <a:t>(20 min.)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6C242-54BB-1184-8DF6-E7462ED1BA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57979" y="1113112"/>
            <a:ext cx="8494298" cy="5338488"/>
          </a:xfrm>
        </p:spPr>
        <p:txBody>
          <a:bodyPr lIns="144000" tIns="180000">
            <a:noAutofit/>
          </a:bodyPr>
          <a:lstStyle/>
          <a:p>
            <a:pPr>
              <a:spcBef>
                <a:spcPts val="600"/>
              </a:spcBef>
            </a:pP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En groupe, discutez des points suivants :</a:t>
            </a:r>
          </a:p>
          <a:p>
            <a:pPr marL="360000" indent="-288000">
              <a:lnSpc>
                <a:spcPct val="10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1900" dirty="0">
                <a:latin typeface="Arial" panose="020B0604020202020204" pitchFamily="34" charset="0"/>
                <a:cs typeface="Arial" panose="020B0604020202020204" pitchFamily="34" charset="0"/>
              </a:rPr>
              <a:t>Dans quelle mesure votre musée est-il capable de maintenir des partenariats à long terme entre nation et établissement?</a:t>
            </a:r>
          </a:p>
          <a:p>
            <a:pPr marL="360000" indent="-288000">
              <a:lnSpc>
                <a:spcPct val="10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1900" spc="-50" dirty="0">
                <a:latin typeface="Arial" panose="020B0604020202020204" pitchFamily="34" charset="0"/>
                <a:cs typeface="Arial" panose="020B0604020202020204" pitchFamily="34" charset="0"/>
              </a:rPr>
              <a:t>De quelle façon laisserez-vous la communauté autochtone exercer ses compétences dans le cadre de votre engagement et de votre partenariat?</a:t>
            </a:r>
          </a:p>
          <a:p>
            <a:pPr marL="360000" indent="-288000">
              <a:lnSpc>
                <a:spcPct val="10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1900" dirty="0">
                <a:latin typeface="Arial" panose="020B0604020202020204" pitchFamily="34" charset="0"/>
                <a:cs typeface="Arial" panose="020B0604020202020204" pitchFamily="34" charset="0"/>
              </a:rPr>
              <a:t>Quelles mesures pouvez-vous mettre en œuvre pour que vos demandes n’imposent pas de nouveaux fardeaux à vos partenaires autochtones?</a:t>
            </a:r>
          </a:p>
          <a:p>
            <a:pPr marL="360000" indent="-288000">
              <a:lnSpc>
                <a:spcPct val="10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1900" kern="1100" spc="-40" dirty="0">
                <a:latin typeface="Arial" panose="020B0604020202020204" pitchFamily="34" charset="0"/>
                <a:cs typeface="Arial" panose="020B0604020202020204" pitchFamily="34" charset="0"/>
              </a:rPr>
              <a:t>Quels systèmes pouvez-vous mettre en place pour que les partenariats ne soient pas maintenus uniquement par les membres individuels du personnel?</a:t>
            </a:r>
          </a:p>
          <a:p>
            <a:pPr marL="360000" indent="-288000">
              <a:lnSpc>
                <a:spcPct val="10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1900" dirty="0">
                <a:latin typeface="Arial" panose="020B0604020202020204" pitchFamily="34" charset="0"/>
                <a:cs typeface="Arial" panose="020B0604020202020204" pitchFamily="34" charset="0"/>
              </a:rPr>
              <a:t>Quels sont les éventuels obstacles pour y arriver?</a:t>
            </a:r>
          </a:p>
          <a:p>
            <a:pPr marL="360000" indent="-288000">
              <a:lnSpc>
                <a:spcPct val="10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1900" dirty="0">
                <a:latin typeface="Arial" panose="020B0604020202020204" pitchFamily="34" charset="0"/>
                <a:cs typeface="Arial" panose="020B0604020202020204" pitchFamily="34" charset="0"/>
              </a:rPr>
              <a:t>Qui devrait être impliqué pour que cela soit mis en œuvre? </a:t>
            </a:r>
            <a:endParaRPr lang="en-CA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23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CA1ED3-2DBD-8BDA-3355-5ABAF7A8EB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Bâtir une stratégie relationnelle de l'intérieur</a:t>
            </a:r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75284A5-5D75-9895-BE9F-87AE8F4C0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7758"/>
            <a:ext cx="10515600" cy="1402392"/>
          </a:xfrm>
        </p:spPr>
        <p:txBody>
          <a:bodyPr anchor="t">
            <a:noAutofit/>
          </a:bodyPr>
          <a:lstStyle/>
          <a:p>
            <a:pPr algn="ctr"/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Bâtir une stratégie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relationnelle de l’intérieur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6BE33EF-DCCB-538B-3E5D-28385D8D1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5526"/>
            <a:ext cx="10515600" cy="179402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Cette séance animée offerte en libre-service aidera les groupes de professionnels des musées de divers départements à mettre au point une stratégie pan-muséale d’engagement et de consultation des communautés autochtones.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50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87DB38-8B7E-25DD-B605-E3A71FBE6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22" y="-18674"/>
            <a:ext cx="5258897" cy="1122359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fr-CA" sz="1400" dirty="0"/>
              <a:t>Bâtir une stratégie relationnelle de l’intérieur</a:t>
            </a:r>
            <a:endParaRPr lang="en-CA" sz="1400" dirty="0"/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CDB652-9E64-346A-A7B1-D594DA23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22" y="1093509"/>
            <a:ext cx="2891635" cy="2816414"/>
          </a:xfrm>
        </p:spPr>
        <p:txBody>
          <a:bodyPr anchor="t">
            <a:noAutofit/>
          </a:bodyPr>
          <a:lstStyle/>
          <a:p>
            <a:r>
              <a:rPr lang="en-CA" sz="4400" dirty="0">
                <a:latin typeface="Arial" panose="020B0604020202020204" pitchFamily="34" charset="0"/>
                <a:cs typeface="Arial" panose="020B0604020202020204" pitchFamily="34" charset="0"/>
              </a:rPr>
              <a:t>Explorer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  <a:t>Introspection </a:t>
            </a:r>
            <a:b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  <a:t>de votre établissement</a:t>
            </a:r>
            <a:br>
              <a:rPr lang="en-CA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900" dirty="0">
                <a:latin typeface="Arial" panose="020B0604020202020204" pitchFamily="34" charset="0"/>
                <a:cs typeface="Arial" panose="020B0604020202020204" pitchFamily="34" charset="0"/>
              </a:rPr>
              <a:t>(30 min.)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6C242-54BB-1184-8DF6-E7462ED1BA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43301" y="1093509"/>
            <a:ext cx="7137400" cy="4176991"/>
          </a:xfrm>
        </p:spPr>
        <p:txBody>
          <a:bodyPr lIns="216000" tIns="216000">
            <a:noAutofit/>
          </a:bodyPr>
          <a:lstStyle/>
          <a:p>
            <a:pPr>
              <a:lnSpc>
                <a:spcPct val="100000"/>
              </a:lnSpc>
            </a:pP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Réfléchissez aux obstacles institutionnels qui peuvent empêcher que ce travail soit effectué de manière culturelle, sécuritaire et adaptée.</a:t>
            </a:r>
          </a:p>
          <a:p>
            <a:pPr marL="360000" indent="-288000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Quels changements devez-vous apporter aux structures de votre établissement pour maintenir des partenariats à long terme constructifs entre nation et établissement?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-288000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Quel type d’apprentissage ou de préparation doit entreprendre le musée?</a:t>
            </a: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215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87DB38-8B7E-25DD-B605-E3A71FBE6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22" y="-11157"/>
            <a:ext cx="5258897" cy="1122359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fr-CA" sz="1400" dirty="0"/>
              <a:t>Bâtir une stratégie relationnelle de l’intérieur</a:t>
            </a:r>
            <a:endParaRPr lang="en-CA" sz="1400" dirty="0"/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CDB652-9E64-346A-A7B1-D594DA23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23" y="1066801"/>
            <a:ext cx="3562378" cy="3683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CA" sz="4400" dirty="0" err="1">
                <a:latin typeface="Arial" panose="020B0604020202020204" pitchFamily="34" charset="0"/>
                <a:cs typeface="Arial" panose="020B0604020202020204" pitchFamily="34" charset="0"/>
              </a:rPr>
              <a:t>Regroupez-vous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900" dirty="0">
                <a:latin typeface="Arial" panose="020B0604020202020204" pitchFamily="34" charset="0"/>
                <a:cs typeface="Arial" panose="020B0604020202020204" pitchFamily="34" charset="0"/>
              </a:rPr>
              <a:t>Consolider la démarche</a:t>
            </a:r>
            <a:br>
              <a:rPr lang="en-CA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900" dirty="0">
                <a:latin typeface="Arial" panose="020B0604020202020204" pitchFamily="34" charset="0"/>
                <a:cs typeface="Arial" panose="020B0604020202020204" pitchFamily="34" charset="0"/>
              </a:rPr>
              <a:t>(15 min.)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6C242-54BB-1184-8DF6-E7462ED1BA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02101" y="1111202"/>
            <a:ext cx="6214917" cy="3117898"/>
          </a:xfrm>
        </p:spPr>
        <p:txBody>
          <a:bodyPr>
            <a:noAutofit/>
          </a:bodyPr>
          <a:lstStyle/>
          <a:p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Maintenant que vous avez examiné et analysé les options pour une stratégie d’engagement pour l’ensemble de votre musée, regroupez-vous et examinez chaque secteur.</a:t>
            </a: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Voir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liste de vérification du plan de pré-engagement pour un cadre de travail.</a:t>
            </a: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52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23E8-A713-BE58-B454-5279E1FE0E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fr-CA" sz="1400" dirty="0"/>
              <a:t>Bâtir une stratégie relationnelle de l’intérieur</a:t>
            </a:r>
            <a:endParaRPr lang="en-CA" sz="1400" dirty="0"/>
          </a:p>
          <a:p>
            <a:endParaRPr lang="en-CA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9FCEBB-E324-9AFD-C98E-D79E999D3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601021"/>
            <a:ext cx="10515600" cy="1122360"/>
          </a:xfrm>
        </p:spPr>
        <p:txBody>
          <a:bodyPr anchor="t">
            <a:noAutofit/>
          </a:bodyPr>
          <a:lstStyle/>
          <a:p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Prochaines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étapes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4D3A79-4F2C-7142-AC9D-4CD2E1318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750" y="2656609"/>
            <a:ext cx="10515600" cy="32327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Utilisez les résultats de la session d'aujourd'hui pour créer une stratégie d'engagement pour l'ensemble du musée.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Voir la section Trouver des partenaires pour une stratégie commune d’engagement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Voir la Liste de vérification du plan de pré-engagement pour un cadre de travail. 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36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2A39C-9C8B-8F48-93F7-855C69F86E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CA" sz="1400" dirty="0"/>
              <a:t>Bâtir une stratégie relationnelle de l'intérieur</a:t>
            </a:r>
            <a:endParaRPr lang="en-CA" sz="1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7E3E5F-7A75-CBCD-B94E-79DE71698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7" y="2192054"/>
            <a:ext cx="10708623" cy="1548095"/>
          </a:xfrm>
        </p:spPr>
        <p:txBody>
          <a:bodyPr anchor="t">
            <a:normAutofit/>
          </a:bodyPr>
          <a:lstStyle/>
          <a:p>
            <a:r>
              <a:rPr lang="en-CA" sz="44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D4A60D-AEDC-A053-074D-4F26B4C14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27" y="2981196"/>
            <a:ext cx="9544833" cy="831679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Qu'espérez-vous apporter à la séance ou en retirer?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55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ED2C7C77-B3E3-91D2-BBBD-F4CBF2AC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30" y="1052186"/>
            <a:ext cx="10713870" cy="901548"/>
          </a:xfrm>
        </p:spPr>
        <p:txBody>
          <a:bodyPr anchor="t">
            <a:no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Ordre du jour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3DE16B4-C7B0-15B2-14C6-852D5E9E7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6683" y="1953734"/>
            <a:ext cx="5258897" cy="4223229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DONNER LE TON (20 min.) </a:t>
            </a:r>
          </a:p>
          <a:p>
            <a:pPr marL="700088" lvl="1"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Présentations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0088" lvl="1"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Lecture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l’ordre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du jour</a:t>
            </a:r>
          </a:p>
          <a:p>
            <a:pPr marL="700088" lvl="1" indent="-252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Discutez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FAMILIARISATION (45 min.)</a:t>
            </a:r>
          </a:p>
          <a:p>
            <a:pPr marL="700088" lvl="1"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Apprenez à mieux comprendre comment et par qui le travail est effectué dans votre musée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PAUSE  (10 min.)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D62A8007-E4BB-7070-18A3-C53D70A5A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53734"/>
            <a:ext cx="5181600" cy="4223229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AutoNum type="arabicPeriod" startAt="3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EXAMEN (60 min.)</a:t>
            </a:r>
          </a:p>
          <a:p>
            <a:pPr marL="700088" lvl="1"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Déterminez vos attentes concernant la façon dont les points de vue autochtones orienteront le travail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PAUSE-REPAS (45 min.)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39116667-34F8-BCBF-A3E9-59C6309484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930" y="0"/>
            <a:ext cx="5258897" cy="1122359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fr-CA" sz="1400" dirty="0"/>
              <a:t>Bâtir une stratégie relationnelle de l’intérieur</a:t>
            </a:r>
            <a:endParaRPr lang="en-CA" sz="14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1652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D7B75F-69B2-DC56-4FD6-0A0711257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22" y="0"/>
            <a:ext cx="5942358" cy="1080655"/>
          </a:xfrm>
        </p:spPr>
        <p:txBody>
          <a:bodyPr>
            <a:noAutofit/>
          </a:bodyPr>
          <a:lstStyle/>
          <a:p>
            <a:r>
              <a:rPr lang="fr-CA" sz="1400" dirty="0"/>
              <a:t>Bâtir une stratégie relationnelle de l'intérieur</a:t>
            </a:r>
            <a:endParaRPr lang="en-CA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2B6A70B-CF71-4C8F-2473-6758DC5EF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22" y="1027134"/>
            <a:ext cx="10814078" cy="663554"/>
          </a:xfrm>
        </p:spPr>
        <p:txBody>
          <a:bodyPr anchor="t">
            <a:no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Ordre du jour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967780C-34BA-F1E6-429E-2B878D9A3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4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EXPLORER </a:t>
            </a:r>
          </a:p>
          <a:p>
            <a:pPr marL="700088" lvl="1"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Dirigé par les Autochtones et adapté à la communauté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(30 min.)</a:t>
            </a:r>
          </a:p>
          <a:p>
            <a:pPr marL="700088" lvl="1"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Pensez au-delà des murs du musée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(10 min.)</a:t>
            </a:r>
          </a:p>
          <a:p>
            <a:pPr marL="700088" lvl="1"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Respecter l’autorité et la propriété intellectuelle des Autochtones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(15 min.)</a:t>
            </a:r>
          </a:p>
          <a:p>
            <a:pPr marL="700088" lvl="1"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Terminologie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langage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respectueux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(15 min.)</a:t>
            </a:r>
          </a:p>
          <a:p>
            <a:pPr marL="700088" lvl="1"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Honourer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protocoles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(15 min.)</a:t>
            </a:r>
          </a:p>
          <a:p>
            <a:pPr marL="700088" lvl="1"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Réévaluer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 compensation (15 min.)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PAUSE (10 min.)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C0D4EEC4-A1BA-16FF-AC6C-047F2258A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91480" cy="4351338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EXPLORER (continuation)</a:t>
            </a:r>
          </a:p>
          <a:p>
            <a:pPr marL="700088" lvl="1"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Partenariats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extractifs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(20 min.)</a:t>
            </a:r>
          </a:p>
          <a:p>
            <a:pPr marL="700088" lvl="1"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Introspection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établissement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(30 min.)</a:t>
            </a:r>
          </a:p>
          <a:p>
            <a:pPr marL="700088" lvl="1"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Consolider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 démarche (15 min.)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REGROUPEZ-VOUS </a:t>
            </a:r>
          </a:p>
          <a:p>
            <a:pPr marL="700088" lvl="1"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Prochaines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étapes (10 min.)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AJOURNEMENT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005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9F40C0-3D32-7E77-84A2-72B68B6CA3AB}"/>
              </a:ext>
            </a:extLst>
          </p:cNvPr>
          <p:cNvCxnSpPr>
            <a:cxnSpLocks/>
          </p:cNvCxnSpPr>
          <p:nvPr/>
        </p:nvCxnSpPr>
        <p:spPr>
          <a:xfrm>
            <a:off x="-224590" y="548026"/>
            <a:ext cx="539722" cy="0"/>
          </a:xfrm>
          <a:prstGeom prst="line">
            <a:avLst/>
          </a:prstGeom>
          <a:ln w="127000" cap="rnd">
            <a:solidFill>
              <a:srgbClr val="E05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ABDDF3A-2DD7-0B6E-C5BA-604797B1A871}"/>
              </a:ext>
            </a:extLst>
          </p:cNvPr>
          <p:cNvSpPr txBox="1">
            <a:spLocks/>
          </p:cNvSpPr>
          <p:nvPr/>
        </p:nvSpPr>
        <p:spPr>
          <a:xfrm>
            <a:off x="539722" y="406397"/>
            <a:ext cx="5258897" cy="4192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E0592A"/>
              </a:buClr>
              <a:buFont typeface="System Font Regular"/>
              <a:buNone/>
              <a:defRPr sz="2400" b="0" i="0" kern="1200" spc="-30" baseline="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3571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E0592A"/>
              </a:buClr>
              <a:buFont typeface="System Font Regular"/>
              <a:buChar char="⚬"/>
              <a:tabLst/>
              <a:defRPr sz="2400" b="0" i="0" kern="1200" spc="-30" baseline="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715963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E0592A"/>
              </a:buClr>
              <a:buFont typeface="System Font Regular"/>
              <a:buChar char="⚬"/>
              <a:tabLst/>
              <a:defRPr sz="2400" b="0" i="0" kern="1200" spc="-30" baseline="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06838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E0592A"/>
              </a:buClr>
              <a:buFont typeface="System Font Regular"/>
              <a:buChar char="⚬"/>
              <a:tabLst/>
              <a:defRPr sz="2400" b="0" i="0" kern="1200" spc="-30" baseline="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142716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E0592A"/>
              </a:buClr>
              <a:buFont typeface="System Font Regular"/>
              <a:buChar char="⚬"/>
              <a:tabLst/>
              <a:defRPr sz="2400" b="0" i="0" kern="1200" spc="-30" baseline="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400" b="1" dirty="0">
                <a:latin typeface="Gotham Bold"/>
              </a:rPr>
              <a:t>Bâtir une stratégie relationnelle de l'intérieur</a:t>
            </a:r>
            <a:endParaRPr lang="en-CA" sz="1400" b="1" dirty="0">
              <a:latin typeface="Gotham Bold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D033FC-1969-AF5F-D802-121920AA6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1014608"/>
            <a:ext cx="10896600" cy="676080"/>
          </a:xfrm>
        </p:spPr>
        <p:txBody>
          <a:bodyPr anchor="t">
            <a:noAutofit/>
          </a:bodyPr>
          <a:lstStyle/>
          <a:p>
            <a:r>
              <a:rPr lang="en-CA" b="1" spc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Objectifs</a:t>
            </a:r>
            <a:endParaRPr lang="en-CA" spc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AE782D-30F3-53AD-8C0B-B5ED43D4A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855" y="1797915"/>
            <a:ext cx="10474036" cy="4963102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0000"/>
              </a:lnSpc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fr-C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Mieux comprendre les interrelations entre les secteurs d’engagement souhaités et les façons dont elles peuvent être synthétisées/reliées.</a:t>
            </a:r>
          </a:p>
          <a:p>
            <a:pPr marL="342900" lvl="0" indent="-342900">
              <a:lnSpc>
                <a:spcPct val="100000"/>
              </a:lnSpc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fr-C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Évaluation critique de l'ensemble des attentes et de la capacité à amorcer l’engagement auprès des Autochtones. </a:t>
            </a:r>
          </a:p>
          <a:p>
            <a:pPr marL="342900" lvl="0" indent="-342900">
              <a:lnSpc>
                <a:spcPct val="100000"/>
              </a:lnSpc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fr-C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Élaborez conjointement un plan d’engagement axé sur la communauté qui établisse comment reconnaître et protéger la propriété intellectuelle autochtone; utilisez une terminologie respectueuse; respectez les protocoles; établissez un plan de compensation et les impératifs budgétaires; et évaluez la capacité du musée à établir des partenariats à long terme.</a:t>
            </a:r>
          </a:p>
          <a:p>
            <a:pPr marL="342900" lvl="0" indent="-342900">
              <a:lnSpc>
                <a:spcPct val="100000"/>
              </a:lnSpc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fr-C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Dressez conjointement une liste des besoins en matière d’engagement de l’ensemble de l’institution ainsi que les secteurs nécessitant un apprentissage et une préparation préalables. </a:t>
            </a:r>
            <a:r>
              <a:rPr lang="en-US" sz="2000" dirty="0"/>
              <a:t> </a:t>
            </a:r>
            <a:endParaRPr lang="fr-CA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</a:pPr>
            <a:br>
              <a:rPr lang="fr-CA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CA" sz="28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28722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8EE458-A86F-9FE1-9B5B-6E59437917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fr-CA" sz="1400" dirty="0"/>
              <a:t>Bâtir une stratégie relationnelle de l'intérieur</a:t>
            </a:r>
            <a:endParaRPr lang="en-CA" sz="1400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8CAF8CDD-728C-28F0-A3D8-52ADB304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22" y="1122360"/>
            <a:ext cx="5347511" cy="1364374"/>
          </a:xfrm>
        </p:spPr>
        <p:txBody>
          <a:bodyPr anchor="t">
            <a:noAutofit/>
          </a:bodyPr>
          <a:lstStyle/>
          <a:p>
            <a:r>
              <a:rPr lang="en-US" sz="4400" spc="0" dirty="0" err="1">
                <a:latin typeface="Arial" panose="020B0604020202020204" pitchFamily="34" charset="0"/>
                <a:cs typeface="Arial" panose="020B0604020202020204" pitchFamily="34" charset="0"/>
              </a:rPr>
              <a:t>Familiarisation</a:t>
            </a:r>
            <a:b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(45 min.)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E568293-247C-56FD-CA18-422E47682A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6036" y="1122359"/>
            <a:ext cx="6169891" cy="4489871"/>
          </a:xfrm>
        </p:spPr>
        <p:txBody>
          <a:bodyPr tIns="216000">
            <a:noAutofit/>
          </a:bodyPr>
          <a:lstStyle/>
          <a:p>
            <a:pPr>
              <a:lnSpc>
                <a:spcPct val="100000"/>
              </a:lnSpc>
            </a:pP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Identifiez les rôles individuels et croisés pour chaque participant.</a:t>
            </a:r>
          </a:p>
          <a:p>
            <a:pPr marL="360000" indent="-288000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De quelle façon ces postes sont-ils interdépendants et se soutiennent-ils mutuellement pour constituer l’ensemble de l’établissement?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0000" indent="-288000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Quelles sont les parties de votre travail ou le travail connexe qui, selon vous, bénéficieraient de l’apport des Autochtones ou de leur leadership?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523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2C41C3-CBA5-7325-3BDD-828D49381E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fr-CA" sz="1400" dirty="0"/>
              <a:t>Bâtir une stratégie relationnelle de l'intérieur</a:t>
            </a:r>
            <a:endParaRPr lang="en-CA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4247D53-D093-91D1-26C4-99B135092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22" y="1122360"/>
            <a:ext cx="4445663" cy="1727520"/>
          </a:xfrm>
        </p:spPr>
        <p:txBody>
          <a:bodyPr anchor="t">
            <a:noAutofit/>
          </a:bodyPr>
          <a:lstStyle/>
          <a:p>
            <a:r>
              <a:rPr lang="en-CA" sz="4400" dirty="0" err="1">
                <a:latin typeface="Arial" panose="020B0604020202020204" pitchFamily="34" charset="0"/>
                <a:cs typeface="Arial" panose="020B0604020202020204" pitchFamily="34" charset="0"/>
              </a:rPr>
              <a:t>Réflection</a:t>
            </a:r>
            <a:br>
              <a:rPr lang="en-CA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900" dirty="0">
                <a:latin typeface="Arial" panose="020B0604020202020204" pitchFamily="34" charset="0"/>
                <a:cs typeface="Arial" panose="020B0604020202020204" pitchFamily="34" charset="0"/>
              </a:rPr>
              <a:t>(30 min.)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2E7D2B5-A65B-89DB-B7B9-F28E89BFC3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99334" y="1122360"/>
            <a:ext cx="6170612" cy="3440404"/>
          </a:xfrm>
        </p:spPr>
        <p:txBody>
          <a:bodyPr>
            <a:noAutofit/>
          </a:bodyPr>
          <a:lstStyle/>
          <a:p>
            <a:pPr marL="360000" indent="-288000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Répertoriez les chevauchements et les liens dans les secteurs institutionnels que vous avez identifiés comme bénéficiant de l’engagement et des consultations auprès des communautés autochtones.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-288000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Dressez la liste complète de ces demandes potentielles.</a:t>
            </a: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847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0CBFAC-2B5C-C191-56BE-FA3A31B075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fr-CA" sz="1400" dirty="0"/>
              <a:t>Bâtir une stratégie relationnelle de l'intérieur</a:t>
            </a:r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661BD6-8A0B-A55E-E75F-1E1785BFE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22" y="930611"/>
            <a:ext cx="10814078" cy="760077"/>
          </a:xfrm>
        </p:spPr>
        <p:txBody>
          <a:bodyPr anchor="t">
            <a:no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Towards Braiding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A0324C-4408-8263-F05D-C851025FA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782" y="1825625"/>
            <a:ext cx="5142837" cy="4351338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Towards Braiding – Gesturing Towards Decolonial Futures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Considérations et implications pour les demandes d'engagement :</a:t>
            </a: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0088" lvl="1" indent="-252000">
              <a:buFont typeface="Arial" panose="020B0604020202020204" pitchFamily="34" charset="0"/>
              <a:buChar char="•"/>
            </a:pP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Pratique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00088" lvl="1" indent="-252000">
              <a:buFont typeface="Arial" panose="020B0604020202020204" pitchFamily="34" charset="0"/>
              <a:buChar char="•"/>
            </a:pP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Éthique</a:t>
            </a:r>
          </a:p>
          <a:p>
            <a:pPr marL="700088" lvl="1" indent="-252000">
              <a:buFont typeface="Arial" panose="020B0604020202020204" pitchFamily="34" charset="0"/>
              <a:buChar char="•"/>
            </a:pP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Dimensions éducatives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0088" lvl="1" indent="-252000">
              <a:buFont typeface="Arial" panose="020B0604020202020204" pitchFamily="34" charset="0"/>
              <a:buChar char="•"/>
            </a:pP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Autres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5E37E4-DD58-625F-6398-4970E8836A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4804" t="17293" r="38530" b="8808"/>
          <a:stretch/>
        </p:blipFill>
        <p:spPr>
          <a:xfrm>
            <a:off x="6318278" y="930611"/>
            <a:ext cx="3205480" cy="4996778"/>
          </a:xfrm>
        </p:spPr>
      </p:pic>
    </p:spTree>
    <p:extLst>
      <p:ext uri="{BB962C8B-B14F-4D97-AF65-F5344CB8AC3E}">
        <p14:creationId xmlns:p14="http://schemas.microsoft.com/office/powerpoint/2010/main" val="687968348"/>
      </p:ext>
    </p:extLst>
  </p:cSld>
  <p:clrMapOvr>
    <a:masterClrMapping/>
  </p:clrMapOvr>
</p:sld>
</file>

<file path=ppt/theme/theme1.xml><?xml version="1.0" encoding="utf-8"?>
<a:theme xmlns:a="http://schemas.openxmlformats.org/drawingml/2006/main" name="Yello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ow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ya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an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urp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80B66C149E124DB3845ABE73FD173B" ma:contentTypeVersion="17" ma:contentTypeDescription="Create a new document." ma:contentTypeScope="" ma:versionID="bf5b35667023a603e7fc6ff179128967">
  <xsd:schema xmlns:xsd="http://www.w3.org/2001/XMLSchema" xmlns:xs="http://www.w3.org/2001/XMLSchema" xmlns:p="http://schemas.microsoft.com/office/2006/metadata/properties" xmlns:ns2="5807fca9-7bb0-4fce-a158-cccae2e73f08" xmlns:ns3="d977353f-244d-4bc5-9759-0ea4bef9a93d" targetNamespace="http://schemas.microsoft.com/office/2006/metadata/properties" ma:root="true" ma:fieldsID="ae1082aab273dd5917a74ba3e57f3fa2" ns2:_="" ns3:_="">
    <xsd:import namespace="5807fca9-7bb0-4fce-a158-cccae2e73f08"/>
    <xsd:import namespace="d977353f-244d-4bc5-9759-0ea4bef9a93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STATUS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07fca9-7bb0-4fce-a158-cccae2e73f0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e2c5cc8c-2def-4648-abb1-1bee3d8bb1c1}" ma:internalName="TaxCatchAll" ma:showField="CatchAllData" ma:web="5807fca9-7bb0-4fce-a158-cccae2e73f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7353f-244d-4bc5-9759-0ea4bef9a9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TATUS" ma:index="20" ma:displayName="STATUS" ma:default="Active" ma:description="Indicating weather the file is active, inactive, archived or pending destruction&#10;" ma:format="Dropdown" ma:internalName="STATUS">
      <xsd:simpleType>
        <xsd:restriction base="dms:Choice">
          <xsd:enumeration value="Active"/>
          <xsd:enumeration value="Inactive"/>
          <xsd:enumeration value="Archived"/>
          <xsd:enumeration value="Pending destruction"/>
          <xsd:enumeration value="Applied"/>
          <xsd:enumeration value="Choice 6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d8a38f0-e241-497a-bffe-a62455b764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d977353f-244d-4bc5-9759-0ea4bef9a93d">Active</STATUS>
    <TaxCatchAll xmlns="5807fca9-7bb0-4fce-a158-cccae2e73f08" xsi:nil="true"/>
    <lcf76f155ced4ddcb4097134ff3c332f xmlns="d977353f-244d-4bc5-9759-0ea4bef9a93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B49F219-5F25-455F-8894-333BB0F3FC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07fca9-7bb0-4fce-a158-cccae2e73f08"/>
    <ds:schemaRef ds:uri="d977353f-244d-4bc5-9759-0ea4bef9a9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12D5E4-CD33-4368-BF77-D72178CA1C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132C30-CA57-4E79-B4F2-D04D0AE34572}">
  <ds:schemaRefs>
    <ds:schemaRef ds:uri="http://schemas.microsoft.com/office/2006/metadata/properties"/>
    <ds:schemaRef ds:uri="http://schemas.microsoft.com/office/infopath/2007/PartnerControls"/>
    <ds:schemaRef ds:uri="d977353f-244d-4bc5-9759-0ea4bef9a93d"/>
    <ds:schemaRef ds:uri="5807fca9-7bb0-4fce-a158-cccae2e73f0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36737</TotalTime>
  <Words>1578</Words>
  <Application>Microsoft Office PowerPoint</Application>
  <PresentationFormat>Widescreen</PresentationFormat>
  <Paragraphs>144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Calibri</vt:lpstr>
      <vt:lpstr>Gotham Bold</vt:lpstr>
      <vt:lpstr>Gotham Book</vt:lpstr>
      <vt:lpstr>Gotham Medium</vt:lpstr>
      <vt:lpstr>Symbol</vt:lpstr>
      <vt:lpstr>System Font Regular</vt:lpstr>
      <vt:lpstr>Yellow</vt:lpstr>
      <vt:lpstr>Brown</vt:lpstr>
      <vt:lpstr>Cyan</vt:lpstr>
      <vt:lpstr>Blue</vt:lpstr>
      <vt:lpstr>Orange</vt:lpstr>
      <vt:lpstr>Purple</vt:lpstr>
      <vt:lpstr>Red</vt:lpstr>
      <vt:lpstr>PowerPoint Presentation</vt:lpstr>
      <vt:lpstr>Bâtir une stratégie  relationnelle de l’intérieur</vt:lpstr>
      <vt:lpstr>Introduction</vt:lpstr>
      <vt:lpstr>Ordre du jour</vt:lpstr>
      <vt:lpstr>Ordre du jour</vt:lpstr>
      <vt:lpstr>Objectifs</vt:lpstr>
      <vt:lpstr>Familiarisation  (45 min.)</vt:lpstr>
      <vt:lpstr>Réflection  (30 min.)</vt:lpstr>
      <vt:lpstr>Towards Braiding</vt:lpstr>
      <vt:lpstr>Réflexion  (60 min.)</vt:lpstr>
      <vt:lpstr>Explorer  Dirigé par les Autochtones et adapté à la communauté   (30 min.)</vt:lpstr>
      <vt:lpstr>Explorer  Dirigé par les Autochtones et adapté à la communauté  </vt:lpstr>
      <vt:lpstr>Explorer  Pensez au-delà des murs du musée  (10 min.) </vt:lpstr>
      <vt:lpstr>Explorer  Respecter l’autorité et la propriété intellectuelle des Autochtones  (15 min.)</vt:lpstr>
      <vt:lpstr>Explorer  Terminologie  et langage respectueux   (15 min.)</vt:lpstr>
      <vt:lpstr>Explorer  Honorer les protocoles  (15 min.)</vt:lpstr>
      <vt:lpstr>Explorer  Réévaluer la compensation  (15 min.)</vt:lpstr>
      <vt:lpstr>Explorer  Partenariats  non-extractifs  (20 min.)</vt:lpstr>
      <vt:lpstr>Explorer  Partenariats  non-extractifs  (20 min.)</vt:lpstr>
      <vt:lpstr>Explorer  Introspection  de votre établissement  (30 min.)</vt:lpstr>
      <vt:lpstr>Regroupez-vous  Consolider la démarche  (15 min.)</vt:lpstr>
      <vt:lpstr>Prochaines étapes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Davide Dorigo</dc:creator>
  <cp:lastModifiedBy>Linda McConnell</cp:lastModifiedBy>
  <cp:revision>56</cp:revision>
  <dcterms:created xsi:type="dcterms:W3CDTF">2022-11-08T19:23:22Z</dcterms:created>
  <dcterms:modified xsi:type="dcterms:W3CDTF">2023-02-17T16:39:48Z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0x010100D780B66C149E124DB3845ABE73FD173B</vt:lpwstr>
  </property>
  <property fmtid="{D5CDD505-2E9C-101B-9397-08002B2CF9AE}" pid="3" name="MediaServiceImageTags">
    <vt:lpwstr/>
  </property>
</Properties>
</file>